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48"/>
  </p:notesMasterIdLst>
  <p:handoutMasterIdLst>
    <p:handoutMasterId r:id="rId49"/>
  </p:handoutMasterIdLst>
  <p:sldIdLst>
    <p:sldId id="302" r:id="rId2"/>
    <p:sldId id="336" r:id="rId3"/>
    <p:sldId id="348" r:id="rId4"/>
    <p:sldId id="354" r:id="rId5"/>
    <p:sldId id="355" r:id="rId6"/>
    <p:sldId id="356" r:id="rId7"/>
    <p:sldId id="393" r:id="rId8"/>
    <p:sldId id="391" r:id="rId9"/>
    <p:sldId id="394" r:id="rId10"/>
    <p:sldId id="384" r:id="rId11"/>
    <p:sldId id="396" r:id="rId12"/>
    <p:sldId id="399" r:id="rId13"/>
    <p:sldId id="400" r:id="rId14"/>
    <p:sldId id="397" r:id="rId15"/>
    <p:sldId id="401" r:id="rId16"/>
    <p:sldId id="398" r:id="rId17"/>
    <p:sldId id="383" r:id="rId18"/>
    <p:sldId id="386" r:id="rId19"/>
    <p:sldId id="385" r:id="rId20"/>
    <p:sldId id="387" r:id="rId21"/>
    <p:sldId id="388" r:id="rId22"/>
    <p:sldId id="389" r:id="rId23"/>
    <p:sldId id="390" r:id="rId24"/>
    <p:sldId id="392" r:id="rId25"/>
    <p:sldId id="402" r:id="rId26"/>
    <p:sldId id="409" r:id="rId27"/>
    <p:sldId id="410" r:id="rId28"/>
    <p:sldId id="403" r:id="rId29"/>
    <p:sldId id="411" r:id="rId30"/>
    <p:sldId id="404" r:id="rId31"/>
    <p:sldId id="405" r:id="rId32"/>
    <p:sldId id="412" r:id="rId33"/>
    <p:sldId id="406" r:id="rId34"/>
    <p:sldId id="413" r:id="rId35"/>
    <p:sldId id="407" r:id="rId36"/>
    <p:sldId id="416" r:id="rId37"/>
    <p:sldId id="415" r:id="rId38"/>
    <p:sldId id="417" r:id="rId39"/>
    <p:sldId id="418" r:id="rId40"/>
    <p:sldId id="313" r:id="rId41"/>
    <p:sldId id="344" r:id="rId42"/>
    <p:sldId id="331" r:id="rId43"/>
    <p:sldId id="414" r:id="rId44"/>
    <p:sldId id="419" r:id="rId45"/>
    <p:sldId id="341" r:id="rId46"/>
    <p:sldId id="318" r:id="rId47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F92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86951"/>
  </p:normalViewPr>
  <p:slideViewPr>
    <p:cSldViewPr>
      <p:cViewPr varScale="1">
        <p:scale>
          <a:sx n="113" d="100"/>
          <a:sy n="113" d="100"/>
        </p:scale>
        <p:origin x="23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2.xml"/><Relationship Id="rId7" Type="http://schemas.openxmlformats.org/officeDocument/2006/relationships/slide" Target="slides/slide46.xml"/><Relationship Id="rId2" Type="http://schemas.openxmlformats.org/officeDocument/2006/relationships/slide" Target="slides/slide41.xml"/><Relationship Id="rId1" Type="http://schemas.openxmlformats.org/officeDocument/2006/relationships/slide" Target="slides/slide40.xml"/><Relationship Id="rId6" Type="http://schemas.openxmlformats.org/officeDocument/2006/relationships/slide" Target="slides/slide45.xml"/><Relationship Id="rId5" Type="http://schemas.openxmlformats.org/officeDocument/2006/relationships/slide" Target="slides/slide44.xml"/><Relationship Id="rId4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259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1465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46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4392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4251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423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6202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408232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4985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808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3191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239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19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1655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337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5193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9567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885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1963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58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4394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5057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3754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158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6312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381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1590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9547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2571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525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7483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613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754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99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117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#3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37">
                <a:extLst>
                  <a:ext uri="{FF2B5EF4-FFF2-40B4-BE49-F238E27FC236}">
                    <a16:creationId xmlns:a16="http://schemas.microsoft.com/office/drawing/2014/main" id="{8F3331B1-491C-2344-B5F2-CB6E502D7DE7}"/>
                  </a:ext>
                </a:extLst>
              </p:cNvPr>
              <p:cNvCxnSpPr>
                <a:stCxn id="137" idx="6"/>
                <a:endCxn id="14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  <a:p>
                <a:pPr algn="ctr"/>
                <a:endParaRPr lang="en-US" altLang="zh-TW" b="1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62059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37">
            <a:extLst>
              <a:ext uri="{FF2B5EF4-FFF2-40B4-BE49-F238E27FC236}">
                <a16:creationId xmlns:a16="http://schemas.microsoft.com/office/drawing/2014/main" id="{929B76C4-8E6F-984B-ADE2-4A3E61E94A3F}"/>
              </a:ext>
            </a:extLst>
          </p:cNvPr>
          <p:cNvCxnSpPr>
            <a:cxnSpLocks/>
            <a:stCxn id="141" idx="7"/>
            <a:endCxn id="142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89889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5203775"/>
              </a:xfrm>
              <a:noFill/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size of flow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load of a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is the sum of flow size on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capacity of a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is denoted by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more load on a link</a:t>
                </a:r>
                <a:r>
                  <a:rPr lang="en-US" altLang="zh-TW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the higher weight of link</a:t>
                </a:r>
                <a:r>
                  <a:rPr lang="en-US" altLang="zh-TW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𝑐𝑎𝑝𝑎𝑐𝑖𝑡𝑦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For each request, we select the path with the </a:t>
                </a:r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minimum total weight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If there is a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tie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select the path with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 smaller hop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If some link on the selected path has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insufficient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capacity 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reject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; Otherwise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 accept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203775"/>
              </a:xfrm>
              <a:blipFill>
                <a:blip r:embed="rId3"/>
                <a:stretch>
                  <a:fillRect l="-1447" t="-2934" r="-4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35332028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>
                <a:ea typeface="Cambria Math" panose="02040503050406030204" pitchFamily="18" charset="0"/>
              </a:rPr>
              <a:t>Initially, all links are with weight 0</a:t>
            </a:r>
            <a:endParaRPr kumimoji="1" lang="zh-TW" altLang="en-US"/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Choose the one with the smallest hop</a:t>
            </a:r>
            <a:br>
              <a:rPr lang="en-US" altLang="zh-TW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for the first request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65544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91602-FD59-0D41-8170-D72BC0E69C83}"/>
              </a:ext>
            </a:extLst>
          </p:cNvPr>
          <p:cNvSpPr txBox="1"/>
          <p:nvPr/>
        </p:nvSpPr>
        <p:spPr>
          <a:xfrm>
            <a:off x="86249" y="5890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/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/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/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546885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the path with the smallest total weight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for the second request (i.e., 0)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We do not select the shorter one since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its weight = 0.5 &gt; 0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197062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/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6915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Select the path with the smallest total weight</a:t>
            </a:r>
            <a:br>
              <a:rPr lang="en-US" altLang="zh-TW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for the third request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37">
                <a:extLst>
                  <a:ext uri="{FF2B5EF4-FFF2-40B4-BE49-F238E27FC236}">
                    <a16:creationId xmlns:a16="http://schemas.microsoft.com/office/drawing/2014/main" id="{8F3331B1-491C-2344-B5F2-CB6E502D7DE7}"/>
                  </a:ext>
                </a:extLst>
              </p:cNvPr>
              <p:cNvCxnSpPr>
                <a:stCxn id="137" idx="6"/>
                <a:endCxn id="14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  <a:p>
              <a:pPr algn="ctr"/>
              <a:endParaRPr lang="en-US" altLang="zh-TW" b="1"/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37">
            <a:extLst>
              <a:ext uri="{FF2B5EF4-FFF2-40B4-BE49-F238E27FC236}">
                <a16:creationId xmlns:a16="http://schemas.microsoft.com/office/drawing/2014/main" id="{929B76C4-8E6F-984B-ADE2-4A3E61E94A3F}"/>
              </a:ext>
            </a:extLst>
          </p:cNvPr>
          <p:cNvCxnSpPr>
            <a:cxnSpLocks/>
            <a:stCxn id="141" idx="7"/>
            <a:endCxn id="142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43736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The requests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arrive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in an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online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fashion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</a:rPr>
              <a:t>Online</a:t>
            </a:r>
            <a:r>
              <a:rPr lang="en-US" altLang="zh-TW">
                <a:ea typeface="新細明體" panose="02020500000000000000" pitchFamily="18" charset="-120"/>
              </a:rPr>
              <a:t>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5740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Every flow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uses an entry in the switch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on its path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A switch may process more than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</a:rPr>
              <a:t>10,000 flows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Recall that TCAM size is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typically limited to a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few thousand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entries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Another Difficulty: TCAM Limit</a:t>
            </a: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088FC0C-03B4-B444-A8BD-3A07253DEA7A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32" name="L-Shape 6">
            <a:extLst>
              <a:ext uri="{FF2B5EF4-FFF2-40B4-BE49-F238E27FC236}">
                <a16:creationId xmlns:a16="http://schemas.microsoft.com/office/drawing/2014/main" id="{843E6A1D-5E98-564D-95E2-468EE6EB0AEF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-Shape 30">
            <a:extLst>
              <a:ext uri="{FF2B5EF4-FFF2-40B4-BE49-F238E27FC236}">
                <a16:creationId xmlns:a16="http://schemas.microsoft.com/office/drawing/2014/main" id="{A91E5EBE-3260-2C4E-86AC-F6009EB5452A}"/>
              </a:ext>
            </a:extLst>
          </p:cNvPr>
          <p:cNvSpPr/>
          <p:nvPr/>
        </p:nvSpPr>
        <p:spPr>
          <a:xfrm rot="18900000">
            <a:off x="6377851" y="4445411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-Shape 30">
            <a:extLst>
              <a:ext uri="{FF2B5EF4-FFF2-40B4-BE49-F238E27FC236}">
                <a16:creationId xmlns:a16="http://schemas.microsoft.com/office/drawing/2014/main" id="{6C369A4F-B5B7-924F-8031-60CB2AD022E0}"/>
              </a:ext>
            </a:extLst>
          </p:cNvPr>
          <p:cNvSpPr/>
          <p:nvPr/>
        </p:nvSpPr>
        <p:spPr>
          <a:xfrm rot="18900000">
            <a:off x="6385337" y="420812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DC683AA-5568-9942-8EFF-48E765F727D5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ADD04DA-CEF6-ED4D-A753-FA01E3CF996F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44" name="Oval 7">
                <a:extLst>
                  <a:ext uri="{FF2B5EF4-FFF2-40B4-BE49-F238E27FC236}">
                    <a16:creationId xmlns:a16="http://schemas.microsoft.com/office/drawing/2014/main" id="{504D004C-A496-3446-9360-206FFDE2777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5" name="Oval 8">
                <a:extLst>
                  <a:ext uri="{FF2B5EF4-FFF2-40B4-BE49-F238E27FC236}">
                    <a16:creationId xmlns:a16="http://schemas.microsoft.com/office/drawing/2014/main" id="{3DDFB20B-2040-2747-AE45-C57A219DF36C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6" name="Straight Connector 9">
                <a:extLst>
                  <a:ext uri="{FF2B5EF4-FFF2-40B4-BE49-F238E27FC236}">
                    <a16:creationId xmlns:a16="http://schemas.microsoft.com/office/drawing/2014/main" id="{8DBFFF92-0CC4-8942-A694-66BB066D0378}"/>
                  </a:ext>
                </a:extLst>
              </p:cNvPr>
              <p:cNvCxnSpPr>
                <a:stCxn id="44" idx="7"/>
                <a:endCxn id="45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0">
                <a:extLst>
                  <a:ext uri="{FF2B5EF4-FFF2-40B4-BE49-F238E27FC236}">
                    <a16:creationId xmlns:a16="http://schemas.microsoft.com/office/drawing/2014/main" id="{8A5B787E-CEFD-4148-87AC-01D46C2B2E3C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48" name="Oval 15">
                <a:extLst>
                  <a:ext uri="{FF2B5EF4-FFF2-40B4-BE49-F238E27FC236}">
                    <a16:creationId xmlns:a16="http://schemas.microsoft.com/office/drawing/2014/main" id="{5A02221B-4178-C64E-A10E-6E28CE3E455A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F796FA-6E9F-4844-AD21-8C0B8FDA3DB9}"/>
                  </a:ext>
                </a:extLst>
              </p:cNvPr>
              <p:cNvCxnSpPr>
                <a:stCxn id="44" idx="5"/>
                <a:endCxn id="48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24">
                <a:extLst>
                  <a:ext uri="{FF2B5EF4-FFF2-40B4-BE49-F238E27FC236}">
                    <a16:creationId xmlns:a16="http://schemas.microsoft.com/office/drawing/2014/main" id="{4061EABA-0276-6E44-91CB-EAC2EC80762F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5C6B03B0-5175-6246-9B96-5391B99C434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52" name="Oval 26">
                <a:extLst>
                  <a:ext uri="{FF2B5EF4-FFF2-40B4-BE49-F238E27FC236}">
                    <a16:creationId xmlns:a16="http://schemas.microsoft.com/office/drawing/2014/main" id="{08AEF58C-73F1-F441-9D19-F91142BC027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53" name="Oval 27">
                <a:extLst>
                  <a:ext uri="{FF2B5EF4-FFF2-40B4-BE49-F238E27FC236}">
                    <a16:creationId xmlns:a16="http://schemas.microsoft.com/office/drawing/2014/main" id="{339C171B-AE90-C849-8D9A-BCB741667AC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4" name="Straight Connector 28">
                <a:extLst>
                  <a:ext uri="{FF2B5EF4-FFF2-40B4-BE49-F238E27FC236}">
                    <a16:creationId xmlns:a16="http://schemas.microsoft.com/office/drawing/2014/main" id="{EA896331-C974-FF4A-B183-6A675A8D7E1E}"/>
                  </a:ext>
                </a:extLst>
              </p:cNvPr>
              <p:cNvCxnSpPr>
                <a:stCxn id="51" idx="5"/>
                <a:endCxn id="53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1">
                <a:extLst>
                  <a:ext uri="{FF2B5EF4-FFF2-40B4-BE49-F238E27FC236}">
                    <a16:creationId xmlns:a16="http://schemas.microsoft.com/office/drawing/2014/main" id="{88B0B50B-2758-834F-86AB-691BA1625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8691BBB4-6980-1E4A-B279-A45F6BDA4DAC}"/>
                  </a:ext>
                </a:extLst>
              </p:cNvPr>
              <p:cNvCxnSpPr>
                <a:cxnSpLocks/>
                <a:stCxn id="45" idx="6"/>
                <a:endCxn id="42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7">
                <a:extLst>
                  <a:ext uri="{FF2B5EF4-FFF2-40B4-BE49-F238E27FC236}">
                    <a16:creationId xmlns:a16="http://schemas.microsoft.com/office/drawing/2014/main" id="{BB624A40-F4D7-5D4D-811F-3716E4E69794}"/>
                  </a:ext>
                </a:extLst>
              </p:cNvPr>
              <p:cNvCxnSpPr>
                <a:stCxn id="48" idx="6"/>
                <a:endCxn id="52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40">
                <a:extLst>
                  <a:ext uri="{FF2B5EF4-FFF2-40B4-BE49-F238E27FC236}">
                    <a16:creationId xmlns:a16="http://schemas.microsoft.com/office/drawing/2014/main" id="{A96617F6-4645-5045-A500-429B6DC0F36A}"/>
                  </a:ext>
                </a:extLst>
              </p:cNvPr>
              <p:cNvCxnSpPr>
                <a:stCxn id="45" idx="4"/>
                <a:endCxn id="48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48">
                <a:extLst>
                  <a:ext uri="{FF2B5EF4-FFF2-40B4-BE49-F238E27FC236}">
                    <a16:creationId xmlns:a16="http://schemas.microsoft.com/office/drawing/2014/main" id="{857F67B6-DBFD-A04B-A8E8-24A68AA3C0ED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79" name="TextBox 49">
                <a:extLst>
                  <a:ext uri="{FF2B5EF4-FFF2-40B4-BE49-F238E27FC236}">
                    <a16:creationId xmlns:a16="http://schemas.microsoft.com/office/drawing/2014/main" id="{BDDAC66A-44CB-9D4C-9DD2-EEAC3E7AB221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80" name="TextBox 53">
                <a:extLst>
                  <a:ext uri="{FF2B5EF4-FFF2-40B4-BE49-F238E27FC236}">
                    <a16:creationId xmlns:a16="http://schemas.microsoft.com/office/drawing/2014/main" id="{0D2A1513-EE9E-EC4F-A582-A940EECB2732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81" name="TextBox 54">
                <a:extLst>
                  <a:ext uri="{FF2B5EF4-FFF2-40B4-BE49-F238E27FC236}">
                    <a16:creationId xmlns:a16="http://schemas.microsoft.com/office/drawing/2014/main" id="{57D7D140-2B12-844C-91C4-8BD0AE7FC126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82" name="TextBox 55">
                <a:extLst>
                  <a:ext uri="{FF2B5EF4-FFF2-40B4-BE49-F238E27FC236}">
                    <a16:creationId xmlns:a16="http://schemas.microsoft.com/office/drawing/2014/main" id="{0F27A0CD-E282-2A44-97EC-BE07B0EF67D9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83" name="TextBox 56">
                <a:extLst>
                  <a:ext uri="{FF2B5EF4-FFF2-40B4-BE49-F238E27FC236}">
                    <a16:creationId xmlns:a16="http://schemas.microsoft.com/office/drawing/2014/main" id="{A6FC9EC5-2B37-CC4F-8827-0231C4F606C4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84" name="Straight Connector 37">
                <a:extLst>
                  <a:ext uri="{FF2B5EF4-FFF2-40B4-BE49-F238E27FC236}">
                    <a16:creationId xmlns:a16="http://schemas.microsoft.com/office/drawing/2014/main" id="{9414558C-CA36-4447-9D45-A8C0F50CFCE7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43">
              <a:extLst>
                <a:ext uri="{FF2B5EF4-FFF2-40B4-BE49-F238E27FC236}">
                  <a16:creationId xmlns:a16="http://schemas.microsoft.com/office/drawing/2014/main" id="{9D4F1ABC-7381-454E-A259-6C08C44F0D48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54">
              <a:extLst>
                <a:ext uri="{FF2B5EF4-FFF2-40B4-BE49-F238E27FC236}">
                  <a16:creationId xmlns:a16="http://schemas.microsoft.com/office/drawing/2014/main" id="{82321424-6710-E940-A24F-03C7B9FC82C5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  <a:p>
              <a:pPr algn="ctr"/>
              <a:endParaRPr lang="en-US" altLang="zh-TW" b="1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B0CDA452-D575-814C-8F88-A923F95695EA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43" name="Straight Connector 34">
              <a:extLst>
                <a:ext uri="{FF2B5EF4-FFF2-40B4-BE49-F238E27FC236}">
                  <a16:creationId xmlns:a16="http://schemas.microsoft.com/office/drawing/2014/main" id="{B4EB370B-2772-1D4B-9365-43E8E3CE1713}"/>
                </a:ext>
              </a:extLst>
            </p:cNvPr>
            <p:cNvCxnSpPr>
              <a:cxnSpLocks/>
              <a:stCxn id="42" idx="6"/>
              <a:endCxn id="51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37">
            <a:extLst>
              <a:ext uri="{FF2B5EF4-FFF2-40B4-BE49-F238E27FC236}">
                <a16:creationId xmlns:a16="http://schemas.microsoft.com/office/drawing/2014/main" id="{27CC67AC-FE35-354D-8401-E64C5FD61DE5}"/>
              </a:ext>
            </a:extLst>
          </p:cNvPr>
          <p:cNvCxnSpPr>
            <a:cxnSpLocks/>
            <a:stCxn id="52" idx="7"/>
            <a:endCxn id="53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41262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Remedy the Issue: Segment Routing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DD69F14E-256E-404B-8E4C-D3A2C8B3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00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94C5BC-469D-9348-A1F8-B54ECF834C1D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Buxton Sketch" panose="03080500000500000004" pitchFamily="66" charset="0"/>
              </a:rPr>
              <a:t>C. </a:t>
            </a:r>
            <a:r>
              <a:rPr lang="en-US" altLang="zh-TW" sz="1600" dirty="0" err="1">
                <a:latin typeface="Buxton Sketch" panose="03080500000500000004" pitchFamily="66" charset="0"/>
              </a:rPr>
              <a:t>Filfils</a:t>
            </a:r>
            <a:r>
              <a:rPr lang="en-US" altLang="zh-TW" sz="1600" dirty="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4584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Remedy the Issue: Segment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F6F73-37F5-6343-BB52-89B46C93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00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Buxton Sketch" panose="03080500000500000004" pitchFamily="66" charset="0"/>
              </a:rPr>
              <a:t>C. </a:t>
            </a:r>
            <a:r>
              <a:rPr lang="en-US" altLang="zh-TW" sz="1600" dirty="0" err="1">
                <a:latin typeface="Buxton Sketch" panose="03080500000500000004" pitchFamily="66" charset="0"/>
              </a:rPr>
              <a:t>Filfils</a:t>
            </a:r>
            <a:r>
              <a:rPr lang="en-US" altLang="zh-TW" sz="1600" dirty="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4829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8646FC-6322-3149-9334-5A686D41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198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noFill/>
            </p:spPr>
            <p:txBody>
              <a:bodyPr/>
              <a:lstStyle/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Idea: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break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the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routing path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into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segments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Pre-install the segments in the switches</a:t>
                </a:r>
              </a:p>
              <a:p>
                <a:endParaRPr lang="en-US" altLang="zh-TW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We only store the shortest path for each pair of source and destination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as the pre-installed segments</a:t>
                </a:r>
                <a:b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𝑂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𝑛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space complexity for each switch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Any simple a path is composed of </a:t>
                </a:r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consecutive segments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blipFill>
                <a:blip r:embed="rId3"/>
                <a:stretch>
                  <a:fillRect l="-1370" t="-2632" r="-12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1753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Idea: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break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the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routing path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into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segments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Pre-install the segments in the switches</a:t>
                </a:r>
              </a:p>
              <a:p>
                <a:endParaRPr lang="en-US" altLang="zh-TW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We only store the shortest path for each pair of source and destination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as the pre-installed segments</a:t>
                </a:r>
                <a:b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𝑂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𝑛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space complexity for each switch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Any simple a path is composed of </a:t>
                </a:r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consecutive segments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zh-TW" altLang="en-US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may </a:t>
                </a:r>
                <a:r>
                  <a:rPr lang="en-US" altLang="zh-TW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cause a long header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blipFill>
                <a:blip r:embed="rId3"/>
                <a:stretch>
                  <a:fillRect l="-1370" t="-2632" r="-12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A00F0-E217-614E-9AF0-78D056C79529}"/>
              </a:ext>
            </a:extLst>
          </p:cNvPr>
          <p:cNvSpPr/>
          <p:nvPr/>
        </p:nvSpPr>
        <p:spPr>
          <a:xfrm>
            <a:off x="1880245" y="5906529"/>
            <a:ext cx="5832648" cy="540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How about using only 2-segment?</a:t>
            </a:r>
            <a:endParaRPr kumimoji="1" lang="zh-TW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46261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35838" cy="4351338"/>
          </a:xfrm>
          <a:noFill/>
        </p:spPr>
        <p:txBody>
          <a:bodyPr>
            <a:normAutofit/>
          </a:bodyPr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The request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arrives over the time</a:t>
            </a:r>
          </a:p>
          <a:p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Accept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or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reject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the request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at the arrival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Only consider the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2-segement routing path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Select and combine two segments with the smallest total weight</a:t>
            </a:r>
            <a:endParaRPr lang="en-US" altLang="zh-TW">
              <a:solidFill>
                <a:srgbClr val="00B050"/>
              </a:solidFill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Online 2-Segment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251846" y="6453336"/>
            <a:ext cx="864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Bhatia et al., “</a:t>
            </a:r>
            <a:r>
              <a:rPr lang="en-US" altLang="zh-TW" sz="1600">
                <a:latin typeface="Jokerman" pitchFamily="82" charset="0"/>
              </a:rPr>
              <a:t>Optimized Network Traffic Engineering using Segment Routing</a:t>
            </a:r>
            <a:r>
              <a:rPr lang="en-US" altLang="zh-TW" sz="1600">
                <a:latin typeface="Buxton Sketch" panose="03080500000500000004" pitchFamily="66" charset="0"/>
              </a:rPr>
              <a:t>,” in IEEE INFOCOM 2015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0C2B15F-E940-9643-B7F5-5A9321EA8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74" r="10500" b="5164"/>
          <a:stretch/>
        </p:blipFill>
        <p:spPr>
          <a:xfrm>
            <a:off x="2051720" y="3908401"/>
            <a:ext cx="4609819" cy="25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1307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requests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arrive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an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online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fashion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Every path consists of two segments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2555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First, compute the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all-pair shortest paths</a:t>
            </a:r>
          </a:p>
          <a:p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{A},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B}, {A, C}, {A, B, G, D}, {A, C, E}, {A, C, E, F},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B, G},…; Note that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{A, C, E, D} is not selected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since B’s ID &lt; C’s ID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be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carefully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!!!)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204716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351338"/>
          </a:xfrm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Initially, all links are with weight 0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4FA8FB6-1978-C945-8851-1252D957A2E8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4D1326BF-88E8-AF46-9CB4-CA4E185F831F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70E93D9E-C2CE-A04D-A52C-CBB03EC300F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B29BDBE9-AA88-4742-9EAF-34C51F272A41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1" name="Straight Connector 9">
                <a:extLst>
                  <a:ext uri="{FF2B5EF4-FFF2-40B4-BE49-F238E27FC236}">
                    <a16:creationId xmlns:a16="http://schemas.microsoft.com/office/drawing/2014/main" id="{011BDC5B-F242-E441-B8C4-C6B66050FAEB}"/>
                  </a:ext>
                </a:extLst>
              </p:cNvPr>
              <p:cNvCxnSpPr>
                <a:stCxn id="39" idx="7"/>
                <a:endCxn id="40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F9E856E1-E307-3045-8478-5BBC663FEFA4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3" name="Oval 15">
                <a:extLst>
                  <a:ext uri="{FF2B5EF4-FFF2-40B4-BE49-F238E27FC236}">
                    <a16:creationId xmlns:a16="http://schemas.microsoft.com/office/drawing/2014/main" id="{3D6CB315-FD43-444B-AB3A-F5954E4A30CD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4" name="Straight Connector 16">
                <a:extLst>
                  <a:ext uri="{FF2B5EF4-FFF2-40B4-BE49-F238E27FC236}">
                    <a16:creationId xmlns:a16="http://schemas.microsoft.com/office/drawing/2014/main" id="{CA7717C6-D821-B743-AFB4-4E61349B605C}"/>
                  </a:ext>
                </a:extLst>
              </p:cNvPr>
              <p:cNvCxnSpPr>
                <a:stCxn id="39" idx="5"/>
                <a:endCxn id="43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6A914970-1C4B-6F43-933F-D83B72A7C34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46" name="Oval 25">
                <a:extLst>
                  <a:ext uri="{FF2B5EF4-FFF2-40B4-BE49-F238E27FC236}">
                    <a16:creationId xmlns:a16="http://schemas.microsoft.com/office/drawing/2014/main" id="{4AEFF090-37FF-9945-8169-571FABCF86BF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7" name="Oval 26">
                <a:extLst>
                  <a:ext uri="{FF2B5EF4-FFF2-40B4-BE49-F238E27FC236}">
                    <a16:creationId xmlns:a16="http://schemas.microsoft.com/office/drawing/2014/main" id="{61C6E49D-2538-9F43-83F0-E3C8CB113F7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48" name="Oval 27">
                <a:extLst>
                  <a:ext uri="{FF2B5EF4-FFF2-40B4-BE49-F238E27FC236}">
                    <a16:creationId xmlns:a16="http://schemas.microsoft.com/office/drawing/2014/main" id="{5D94B7E2-DF23-2048-AD41-7E9612F98C66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49" name="Straight Connector 28">
                <a:extLst>
                  <a:ext uri="{FF2B5EF4-FFF2-40B4-BE49-F238E27FC236}">
                    <a16:creationId xmlns:a16="http://schemas.microsoft.com/office/drawing/2014/main" id="{370BFD4C-E25F-0846-9B8F-1FFF97CFADB7}"/>
                  </a:ext>
                </a:extLst>
              </p:cNvPr>
              <p:cNvCxnSpPr>
                <a:stCxn id="46" idx="5"/>
                <a:endCxn id="48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1">
                <a:extLst>
                  <a:ext uri="{FF2B5EF4-FFF2-40B4-BE49-F238E27FC236}">
                    <a16:creationId xmlns:a16="http://schemas.microsoft.com/office/drawing/2014/main" id="{353589EF-3154-974C-90D2-93FEEC0D3971}"/>
                  </a:ext>
                </a:extLst>
              </p:cNvPr>
              <p:cNvCxnSpPr>
                <a:stCxn id="47" idx="7"/>
                <a:endCxn id="48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4">
                <a:extLst>
                  <a:ext uri="{FF2B5EF4-FFF2-40B4-BE49-F238E27FC236}">
                    <a16:creationId xmlns:a16="http://schemas.microsoft.com/office/drawing/2014/main" id="{CCCDA185-C9BB-5C43-BBCF-F31B3A4EA9DC}"/>
                  </a:ext>
                </a:extLst>
              </p:cNvPr>
              <p:cNvCxnSpPr>
                <a:cxnSpLocks/>
                <a:stCxn id="40" idx="6"/>
                <a:endCxn id="37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7">
                <a:extLst>
                  <a:ext uri="{FF2B5EF4-FFF2-40B4-BE49-F238E27FC236}">
                    <a16:creationId xmlns:a16="http://schemas.microsoft.com/office/drawing/2014/main" id="{5FA901D5-BF5D-8343-9CFC-C5C942E804B8}"/>
                  </a:ext>
                </a:extLst>
              </p:cNvPr>
              <p:cNvCxnSpPr>
                <a:stCxn id="43" idx="6"/>
                <a:endCxn id="47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0">
                <a:extLst>
                  <a:ext uri="{FF2B5EF4-FFF2-40B4-BE49-F238E27FC236}">
                    <a16:creationId xmlns:a16="http://schemas.microsoft.com/office/drawing/2014/main" id="{98F89AC5-0175-2C43-A4F9-EC74A90A663B}"/>
                  </a:ext>
                </a:extLst>
              </p:cNvPr>
              <p:cNvCxnSpPr>
                <a:stCxn id="40" idx="4"/>
                <a:endCxn id="43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48">
                <a:extLst>
                  <a:ext uri="{FF2B5EF4-FFF2-40B4-BE49-F238E27FC236}">
                    <a16:creationId xmlns:a16="http://schemas.microsoft.com/office/drawing/2014/main" id="{F2A16F06-0521-774F-A43F-9ADB0D0BE89F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55" name="TextBox 49">
                <a:extLst>
                  <a:ext uri="{FF2B5EF4-FFF2-40B4-BE49-F238E27FC236}">
                    <a16:creationId xmlns:a16="http://schemas.microsoft.com/office/drawing/2014/main" id="{CAA08C36-21A2-E847-B970-C890591A1618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6" name="TextBox 53">
                <a:extLst>
                  <a:ext uri="{FF2B5EF4-FFF2-40B4-BE49-F238E27FC236}">
                    <a16:creationId xmlns:a16="http://schemas.microsoft.com/office/drawing/2014/main" id="{7BEAB9BD-207A-7D49-8352-883D2EF0F19C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57" name="TextBox 54">
                <a:extLst>
                  <a:ext uri="{FF2B5EF4-FFF2-40B4-BE49-F238E27FC236}">
                    <a16:creationId xmlns:a16="http://schemas.microsoft.com/office/drawing/2014/main" id="{038DDEDF-4CD4-D247-9D63-9E9898A02670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B6717EEF-2872-7A4E-8A89-3A9709E3EFBC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0" name="TextBox 56">
                <a:extLst>
                  <a:ext uri="{FF2B5EF4-FFF2-40B4-BE49-F238E27FC236}">
                    <a16:creationId xmlns:a16="http://schemas.microsoft.com/office/drawing/2014/main" id="{1EFB0D4C-CCC1-A849-8560-EF07BBE0BDE2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7B3F14D-4931-BB41-A954-1C5C0555C37B}"/>
                </a:ext>
              </a:extLst>
            </p:cNvPr>
            <p:cNvCxnSpPr>
              <a:cxnSpLocks/>
              <a:stCxn id="46" idx="4"/>
              <a:endCxn id="47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54">
              <a:extLst>
                <a:ext uri="{FF2B5EF4-FFF2-40B4-BE49-F238E27FC236}">
                  <a16:creationId xmlns:a16="http://schemas.microsoft.com/office/drawing/2014/main" id="{7BA00CCD-9503-B548-8C6D-0DAE5368A765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7" name="Oval 25">
              <a:extLst>
                <a:ext uri="{FF2B5EF4-FFF2-40B4-BE49-F238E27FC236}">
                  <a16:creationId xmlns:a16="http://schemas.microsoft.com/office/drawing/2014/main" id="{02DA1ECA-F4D9-7340-8D24-F56101C89A8F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38" name="Straight Connector 34">
              <a:extLst>
                <a:ext uri="{FF2B5EF4-FFF2-40B4-BE49-F238E27FC236}">
                  <a16:creationId xmlns:a16="http://schemas.microsoft.com/office/drawing/2014/main" id="{F01463C4-55C4-DE4E-95D5-0EA73B09E204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6826842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A to F,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F}, 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E, F}, {A, 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F},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F}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8C7DF8F-9910-2543-8C98-58C054FA9664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CEA2B7A-F15B-424C-9C85-100F5758061C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40" name="Oval 7">
                <a:extLst>
                  <a:ext uri="{FF2B5EF4-FFF2-40B4-BE49-F238E27FC236}">
                    <a16:creationId xmlns:a16="http://schemas.microsoft.com/office/drawing/2014/main" id="{2961B83F-63C8-1945-8E45-86DC843ABF6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1" name="Oval 8">
                <a:extLst>
                  <a:ext uri="{FF2B5EF4-FFF2-40B4-BE49-F238E27FC236}">
                    <a16:creationId xmlns:a16="http://schemas.microsoft.com/office/drawing/2014/main" id="{FA249E5B-79D4-2549-A4EC-303F2F74F8C7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2" name="Straight Connector 9">
                <a:extLst>
                  <a:ext uri="{FF2B5EF4-FFF2-40B4-BE49-F238E27FC236}">
                    <a16:creationId xmlns:a16="http://schemas.microsoft.com/office/drawing/2014/main" id="{D6808894-263C-2745-8AE3-736E839409A8}"/>
                  </a:ext>
                </a:extLst>
              </p:cNvPr>
              <p:cNvCxnSpPr>
                <a:stCxn id="40" idx="7"/>
                <a:endCxn id="41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6DEFEADD-214C-6C4C-A43F-3D41648C5F68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4" name="Oval 15">
                <a:extLst>
                  <a:ext uri="{FF2B5EF4-FFF2-40B4-BE49-F238E27FC236}">
                    <a16:creationId xmlns:a16="http://schemas.microsoft.com/office/drawing/2014/main" id="{CF5A7025-DD87-2C4A-B7FE-4490E301B925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5" name="Straight Connector 16">
                <a:extLst>
                  <a:ext uri="{FF2B5EF4-FFF2-40B4-BE49-F238E27FC236}">
                    <a16:creationId xmlns:a16="http://schemas.microsoft.com/office/drawing/2014/main" id="{C2DB6142-91BB-5847-A0EF-7A143BE0BA97}"/>
                  </a:ext>
                </a:extLst>
              </p:cNvPr>
              <p:cNvCxnSpPr>
                <a:stCxn id="40" idx="5"/>
                <a:endCxn id="44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D0B226E4-1AF4-794C-B293-757F957641E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47" name="Oval 25">
                <a:extLst>
                  <a:ext uri="{FF2B5EF4-FFF2-40B4-BE49-F238E27FC236}">
                    <a16:creationId xmlns:a16="http://schemas.microsoft.com/office/drawing/2014/main" id="{71AC2B3C-AA5C-F540-8EB4-B002EA304E6B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8" name="Oval 26">
                <a:extLst>
                  <a:ext uri="{FF2B5EF4-FFF2-40B4-BE49-F238E27FC236}">
                    <a16:creationId xmlns:a16="http://schemas.microsoft.com/office/drawing/2014/main" id="{18485FC4-1430-EE43-91EB-85F5EB8A53C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49" name="Oval 27">
                <a:extLst>
                  <a:ext uri="{FF2B5EF4-FFF2-40B4-BE49-F238E27FC236}">
                    <a16:creationId xmlns:a16="http://schemas.microsoft.com/office/drawing/2014/main" id="{5B4FFC1D-41D9-A94A-A8F7-4DB1B867178D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0" name="Straight Connector 28">
                <a:extLst>
                  <a:ext uri="{FF2B5EF4-FFF2-40B4-BE49-F238E27FC236}">
                    <a16:creationId xmlns:a16="http://schemas.microsoft.com/office/drawing/2014/main" id="{8EC92FFC-B348-624A-AC88-320482D6485F}"/>
                  </a:ext>
                </a:extLst>
              </p:cNvPr>
              <p:cNvCxnSpPr>
                <a:stCxn id="47" idx="5"/>
                <a:endCxn id="49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1">
                <a:extLst>
                  <a:ext uri="{FF2B5EF4-FFF2-40B4-BE49-F238E27FC236}">
                    <a16:creationId xmlns:a16="http://schemas.microsoft.com/office/drawing/2014/main" id="{437D56E2-78C4-734D-A626-623D880576F4}"/>
                  </a:ext>
                </a:extLst>
              </p:cNvPr>
              <p:cNvCxnSpPr>
                <a:stCxn id="48" idx="7"/>
                <a:endCxn id="49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4">
                <a:extLst>
                  <a:ext uri="{FF2B5EF4-FFF2-40B4-BE49-F238E27FC236}">
                    <a16:creationId xmlns:a16="http://schemas.microsoft.com/office/drawing/2014/main" id="{90325859-6A69-9745-AA53-1E9FDC9C03DA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7">
                <a:extLst>
                  <a:ext uri="{FF2B5EF4-FFF2-40B4-BE49-F238E27FC236}">
                    <a16:creationId xmlns:a16="http://schemas.microsoft.com/office/drawing/2014/main" id="{3A3CE007-BB5F-0543-B312-C72DFB352707}"/>
                  </a:ext>
                </a:extLst>
              </p:cNvPr>
              <p:cNvCxnSpPr>
                <a:stCxn id="44" idx="6"/>
                <a:endCxn id="48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0">
                <a:extLst>
                  <a:ext uri="{FF2B5EF4-FFF2-40B4-BE49-F238E27FC236}">
                    <a16:creationId xmlns:a16="http://schemas.microsoft.com/office/drawing/2014/main" id="{0E5B72B6-5FE9-2E4F-B7C7-683CA6433396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48">
                <a:extLst>
                  <a:ext uri="{FF2B5EF4-FFF2-40B4-BE49-F238E27FC236}">
                    <a16:creationId xmlns:a16="http://schemas.microsoft.com/office/drawing/2014/main" id="{6B684147-C687-5243-9226-CACAB52C056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56" name="TextBox 49">
                <a:extLst>
                  <a:ext uri="{FF2B5EF4-FFF2-40B4-BE49-F238E27FC236}">
                    <a16:creationId xmlns:a16="http://schemas.microsoft.com/office/drawing/2014/main" id="{B2FF9C99-3780-8349-8048-5F0D2A9746C0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905F77B7-1A79-F34A-8BE1-5493018F2B1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59" name="TextBox 54">
                <a:extLst>
                  <a:ext uri="{FF2B5EF4-FFF2-40B4-BE49-F238E27FC236}">
                    <a16:creationId xmlns:a16="http://schemas.microsoft.com/office/drawing/2014/main" id="{B1855F1B-8250-8246-A36A-E32F2E5D921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0" name="TextBox 55">
                <a:extLst>
                  <a:ext uri="{FF2B5EF4-FFF2-40B4-BE49-F238E27FC236}">
                    <a16:creationId xmlns:a16="http://schemas.microsoft.com/office/drawing/2014/main" id="{9A51842D-E313-804C-931A-4A83620DB9E4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1" name="TextBox 56">
                <a:extLst>
                  <a:ext uri="{FF2B5EF4-FFF2-40B4-BE49-F238E27FC236}">
                    <a16:creationId xmlns:a16="http://schemas.microsoft.com/office/drawing/2014/main" id="{6F37A4E1-CC9E-084A-8FC3-029F547135CB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6" name="Straight Connector 43">
              <a:extLst>
                <a:ext uri="{FF2B5EF4-FFF2-40B4-BE49-F238E27FC236}">
                  <a16:creationId xmlns:a16="http://schemas.microsoft.com/office/drawing/2014/main" id="{E362A6CB-EC08-6643-8763-0BB1539243F0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54">
              <a:extLst>
                <a:ext uri="{FF2B5EF4-FFF2-40B4-BE49-F238E27FC236}">
                  <a16:creationId xmlns:a16="http://schemas.microsoft.com/office/drawing/2014/main" id="{038A54A8-F265-B549-A1B9-3B1432908EDE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0D15E709-9B14-694F-A273-676389CD4AA7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39" name="Straight Connector 34">
              <a:extLst>
                <a:ext uri="{FF2B5EF4-FFF2-40B4-BE49-F238E27FC236}">
                  <a16:creationId xmlns:a16="http://schemas.microsoft.com/office/drawing/2014/main" id="{9204D5C2-780B-444B-BA9A-263E86A6A229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F0272E0-3F5B-4441-9897-73461EC70883}"/>
              </a:ext>
            </a:extLst>
          </p:cNvPr>
          <p:cNvSpPr/>
          <p:nvPr/>
        </p:nvSpPr>
        <p:spPr>
          <a:xfrm>
            <a:off x="810638" y="4124771"/>
            <a:ext cx="4338536" cy="2189323"/>
          </a:xfrm>
          <a:custGeom>
            <a:avLst/>
            <a:gdLst>
              <a:gd name="connsiteX0" fmla="*/ 0 w 4338536"/>
              <a:gd name="connsiteY0" fmla="*/ 862276 h 2189323"/>
              <a:gd name="connsiteX1" fmla="*/ 966281 w 4338536"/>
              <a:gd name="connsiteY1" fmla="*/ 38667 h 2189323"/>
              <a:gd name="connsiteX2" fmla="*/ 1121924 w 4338536"/>
              <a:gd name="connsiteY2" fmla="*/ 1964744 h 2189323"/>
              <a:gd name="connsiteX3" fmla="*/ 3080426 w 4338536"/>
              <a:gd name="connsiteY3" fmla="*/ 2055535 h 2189323"/>
              <a:gd name="connsiteX4" fmla="*/ 4338536 w 4338536"/>
              <a:gd name="connsiteY4" fmla="*/ 1115195 h 21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8536" h="2189323">
                <a:moveTo>
                  <a:pt x="0" y="862276"/>
                </a:moveTo>
                <a:cubicBezTo>
                  <a:pt x="389647" y="358599"/>
                  <a:pt x="779294" y="-145078"/>
                  <a:pt x="966281" y="38667"/>
                </a:cubicBezTo>
                <a:cubicBezTo>
                  <a:pt x="1153268" y="222412"/>
                  <a:pt x="769567" y="1628599"/>
                  <a:pt x="1121924" y="1964744"/>
                </a:cubicBezTo>
                <a:cubicBezTo>
                  <a:pt x="1474281" y="2300889"/>
                  <a:pt x="2544324" y="2197126"/>
                  <a:pt x="3080426" y="2055535"/>
                </a:cubicBezTo>
                <a:cubicBezTo>
                  <a:pt x="3616528" y="1913944"/>
                  <a:pt x="3977532" y="1514569"/>
                  <a:pt x="4338536" y="1115195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D3064875-B26A-474B-B088-7C8DA162253C}"/>
              </a:ext>
            </a:extLst>
          </p:cNvPr>
          <p:cNvSpPr/>
          <p:nvPr/>
        </p:nvSpPr>
        <p:spPr>
          <a:xfrm>
            <a:off x="259298" y="5012987"/>
            <a:ext cx="4863936" cy="1491634"/>
          </a:xfrm>
          <a:custGeom>
            <a:avLst/>
            <a:gdLst>
              <a:gd name="connsiteX0" fmla="*/ 395698 w 4863936"/>
              <a:gd name="connsiteY0" fmla="*/ 0 h 1491634"/>
              <a:gd name="connsiteX1" fmla="*/ 106 w 4863936"/>
              <a:gd name="connsiteY1" fmla="*/ 363166 h 1491634"/>
              <a:gd name="connsiteX2" fmla="*/ 428123 w 4863936"/>
              <a:gd name="connsiteY2" fmla="*/ 103762 h 1491634"/>
              <a:gd name="connsiteX3" fmla="*/ 544855 w 4863936"/>
              <a:gd name="connsiteY3" fmla="*/ 123217 h 1491634"/>
              <a:gd name="connsiteX4" fmla="*/ 1543562 w 4863936"/>
              <a:gd name="connsiteY4" fmla="*/ 1303507 h 1491634"/>
              <a:gd name="connsiteX5" fmla="*/ 3579885 w 4863936"/>
              <a:gd name="connsiteY5" fmla="*/ 1394298 h 1491634"/>
              <a:gd name="connsiteX6" fmla="*/ 4863936 w 4863936"/>
              <a:gd name="connsiteY6" fmla="*/ 356681 h 149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3936" h="1491634">
                <a:moveTo>
                  <a:pt x="395698" y="0"/>
                </a:moveTo>
                <a:cubicBezTo>
                  <a:pt x="195200" y="172936"/>
                  <a:pt x="-5298" y="345872"/>
                  <a:pt x="106" y="363166"/>
                </a:cubicBezTo>
                <a:cubicBezTo>
                  <a:pt x="5510" y="380460"/>
                  <a:pt x="337331" y="143754"/>
                  <a:pt x="428123" y="103762"/>
                </a:cubicBezTo>
                <a:cubicBezTo>
                  <a:pt x="518915" y="63771"/>
                  <a:pt x="358948" y="-76741"/>
                  <a:pt x="544855" y="123217"/>
                </a:cubicBezTo>
                <a:cubicBezTo>
                  <a:pt x="730762" y="323175"/>
                  <a:pt x="1037724" y="1091660"/>
                  <a:pt x="1543562" y="1303507"/>
                </a:cubicBezTo>
                <a:cubicBezTo>
                  <a:pt x="2049400" y="1515354"/>
                  <a:pt x="3026489" y="1552102"/>
                  <a:pt x="3579885" y="1394298"/>
                </a:cubicBezTo>
                <a:cubicBezTo>
                  <a:pt x="4133281" y="1236494"/>
                  <a:pt x="4685596" y="552315"/>
                  <a:pt x="4863936" y="356681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28B20A4F-3744-7043-AF5F-CAAB0D30AB10}"/>
              </a:ext>
            </a:extLst>
          </p:cNvPr>
          <p:cNvSpPr/>
          <p:nvPr/>
        </p:nvSpPr>
        <p:spPr>
          <a:xfrm>
            <a:off x="739302" y="5155660"/>
            <a:ext cx="4461753" cy="1226926"/>
          </a:xfrm>
          <a:custGeom>
            <a:avLst/>
            <a:gdLst>
              <a:gd name="connsiteX0" fmla="*/ 0 w 4461753"/>
              <a:gd name="connsiteY0" fmla="*/ 0 h 1226926"/>
              <a:gd name="connsiteX1" fmla="*/ 1102468 w 4461753"/>
              <a:gd name="connsiteY1" fmla="*/ 1089497 h 1226926"/>
              <a:gd name="connsiteX2" fmla="*/ 3184187 w 4461753"/>
              <a:gd name="connsiteY2" fmla="*/ 1108953 h 1226926"/>
              <a:gd name="connsiteX3" fmla="*/ 4461753 w 4461753"/>
              <a:gd name="connsiteY3" fmla="*/ 155642 h 122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753" h="1226926">
                <a:moveTo>
                  <a:pt x="0" y="0"/>
                </a:moveTo>
                <a:cubicBezTo>
                  <a:pt x="285885" y="452336"/>
                  <a:pt x="571770" y="904672"/>
                  <a:pt x="1102468" y="1089497"/>
                </a:cubicBezTo>
                <a:cubicBezTo>
                  <a:pt x="1633166" y="1274322"/>
                  <a:pt x="2624306" y="1264595"/>
                  <a:pt x="3184187" y="1108953"/>
                </a:cubicBezTo>
                <a:cubicBezTo>
                  <a:pt x="3744068" y="953311"/>
                  <a:pt x="4102910" y="554476"/>
                  <a:pt x="4461753" y="15564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C9022096-8570-C043-B363-2A42E7437AC6}"/>
              </a:ext>
            </a:extLst>
          </p:cNvPr>
          <p:cNvSpPr/>
          <p:nvPr/>
        </p:nvSpPr>
        <p:spPr>
          <a:xfrm>
            <a:off x="719847" y="3887591"/>
            <a:ext cx="4370962" cy="1131881"/>
          </a:xfrm>
          <a:custGeom>
            <a:avLst/>
            <a:gdLst>
              <a:gd name="connsiteX0" fmla="*/ 0 w 4370962"/>
              <a:gd name="connsiteY0" fmla="*/ 1060545 h 1131881"/>
              <a:gd name="connsiteX1" fmla="*/ 1180289 w 4370962"/>
              <a:gd name="connsiteY1" fmla="*/ 172086 h 1131881"/>
              <a:gd name="connsiteX2" fmla="*/ 2153055 w 4370962"/>
              <a:gd name="connsiteY2" fmla="*/ 81294 h 1131881"/>
              <a:gd name="connsiteX3" fmla="*/ 3099881 w 4370962"/>
              <a:gd name="connsiteY3" fmla="*/ 81294 h 1131881"/>
              <a:gd name="connsiteX4" fmla="*/ 4370962 w 4370962"/>
              <a:gd name="connsiteY4" fmla="*/ 1131881 h 113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62" h="1131881">
                <a:moveTo>
                  <a:pt x="0" y="1060545"/>
                </a:moveTo>
                <a:cubicBezTo>
                  <a:pt x="410723" y="697919"/>
                  <a:pt x="821447" y="335294"/>
                  <a:pt x="1180289" y="172086"/>
                </a:cubicBezTo>
                <a:cubicBezTo>
                  <a:pt x="1539131" y="8878"/>
                  <a:pt x="1833123" y="96426"/>
                  <a:pt x="2153055" y="81294"/>
                </a:cubicBezTo>
                <a:cubicBezTo>
                  <a:pt x="2472987" y="66162"/>
                  <a:pt x="2730230" y="-93804"/>
                  <a:pt x="3099881" y="81294"/>
                </a:cubicBezTo>
                <a:cubicBezTo>
                  <a:pt x="3469532" y="256392"/>
                  <a:pt x="3920247" y="694136"/>
                  <a:pt x="4370962" y="113188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BFC7B6A7-03E8-1C41-9244-D693AD8356DF}"/>
              </a:ext>
            </a:extLst>
          </p:cNvPr>
          <p:cNvSpPr/>
          <p:nvPr/>
        </p:nvSpPr>
        <p:spPr>
          <a:xfrm>
            <a:off x="629055" y="4863830"/>
            <a:ext cx="4370962" cy="1346387"/>
          </a:xfrm>
          <a:custGeom>
            <a:avLst/>
            <a:gdLst>
              <a:gd name="connsiteX0" fmla="*/ 0 w 4370962"/>
              <a:gd name="connsiteY0" fmla="*/ 0 h 1346387"/>
              <a:gd name="connsiteX1" fmla="*/ 1141379 w 4370962"/>
              <a:gd name="connsiteY1" fmla="*/ 1225685 h 1346387"/>
              <a:gd name="connsiteX2" fmla="*/ 3171217 w 4370962"/>
              <a:gd name="connsiteY2" fmla="*/ 1199744 h 1346387"/>
              <a:gd name="connsiteX3" fmla="*/ 4370962 w 4370962"/>
              <a:gd name="connsiteY3" fmla="*/ 330740 h 134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0962" h="1346387">
                <a:moveTo>
                  <a:pt x="0" y="0"/>
                </a:moveTo>
                <a:cubicBezTo>
                  <a:pt x="306421" y="512864"/>
                  <a:pt x="612843" y="1025728"/>
                  <a:pt x="1141379" y="1225685"/>
                </a:cubicBezTo>
                <a:cubicBezTo>
                  <a:pt x="1669915" y="1425642"/>
                  <a:pt x="2632953" y="1348901"/>
                  <a:pt x="3171217" y="1199744"/>
                </a:cubicBezTo>
                <a:cubicBezTo>
                  <a:pt x="3709481" y="1050587"/>
                  <a:pt x="4040221" y="690663"/>
                  <a:pt x="4370962" y="330740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E1AB31E-6845-764B-9049-22D0592B2EDB}"/>
              </a:ext>
            </a:extLst>
          </p:cNvPr>
          <p:cNvSpPr/>
          <p:nvPr/>
        </p:nvSpPr>
        <p:spPr>
          <a:xfrm>
            <a:off x="642026" y="3816054"/>
            <a:ext cx="4481208" cy="1229359"/>
          </a:xfrm>
          <a:custGeom>
            <a:avLst/>
            <a:gdLst>
              <a:gd name="connsiteX0" fmla="*/ 0 w 4481208"/>
              <a:gd name="connsiteY0" fmla="*/ 1170993 h 1229359"/>
              <a:gd name="connsiteX1" fmla="*/ 1180289 w 4481208"/>
              <a:gd name="connsiteY1" fmla="*/ 159316 h 1229359"/>
              <a:gd name="connsiteX2" fmla="*/ 2178995 w 4481208"/>
              <a:gd name="connsiteY2" fmla="*/ 100950 h 1229359"/>
              <a:gd name="connsiteX3" fmla="*/ 3210127 w 4481208"/>
              <a:gd name="connsiteY3" fmla="*/ 81495 h 1229359"/>
              <a:gd name="connsiteX4" fmla="*/ 4481208 w 4481208"/>
              <a:gd name="connsiteY4" fmla="*/ 1229359 h 122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208" h="1229359">
                <a:moveTo>
                  <a:pt x="0" y="1170993"/>
                </a:moveTo>
                <a:cubicBezTo>
                  <a:pt x="408561" y="754324"/>
                  <a:pt x="817123" y="337656"/>
                  <a:pt x="1180289" y="159316"/>
                </a:cubicBezTo>
                <a:cubicBezTo>
                  <a:pt x="1543455" y="-19025"/>
                  <a:pt x="1840689" y="113920"/>
                  <a:pt x="2178995" y="100950"/>
                </a:cubicBezTo>
                <a:cubicBezTo>
                  <a:pt x="2517301" y="87980"/>
                  <a:pt x="2826425" y="-106573"/>
                  <a:pt x="3210127" y="81495"/>
                </a:cubicBezTo>
                <a:cubicBezTo>
                  <a:pt x="3593829" y="269563"/>
                  <a:pt x="4037518" y="749461"/>
                  <a:pt x="4481208" y="1229359"/>
                </a:cubicBezTo>
              </a:path>
            </a:pathLst>
          </a:custGeom>
          <a:noFill/>
          <a:ln w="762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8B7F3CEB-086A-B646-8760-78D6BF7840F2}"/>
              </a:ext>
            </a:extLst>
          </p:cNvPr>
          <p:cNvSpPr/>
          <p:nvPr/>
        </p:nvSpPr>
        <p:spPr>
          <a:xfrm>
            <a:off x="901430" y="5071353"/>
            <a:ext cx="3949430" cy="1064582"/>
          </a:xfrm>
          <a:custGeom>
            <a:avLst/>
            <a:gdLst>
              <a:gd name="connsiteX0" fmla="*/ 0 w 3949430"/>
              <a:gd name="connsiteY0" fmla="*/ 0 h 1064582"/>
              <a:gd name="connsiteX1" fmla="*/ 914400 w 3949430"/>
              <a:gd name="connsiteY1" fmla="*/ 940341 h 1064582"/>
              <a:gd name="connsiteX2" fmla="*/ 2872902 w 3949430"/>
              <a:gd name="connsiteY2" fmla="*/ 966281 h 1064582"/>
              <a:gd name="connsiteX3" fmla="*/ 3949430 w 3949430"/>
              <a:gd name="connsiteY3" fmla="*/ 129702 h 106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430" h="1064582">
                <a:moveTo>
                  <a:pt x="0" y="0"/>
                </a:moveTo>
                <a:cubicBezTo>
                  <a:pt x="217791" y="389647"/>
                  <a:pt x="435583" y="779294"/>
                  <a:pt x="914400" y="940341"/>
                </a:cubicBezTo>
                <a:cubicBezTo>
                  <a:pt x="1393217" y="1101388"/>
                  <a:pt x="2367064" y="1101388"/>
                  <a:pt x="2872902" y="966281"/>
                </a:cubicBezTo>
                <a:cubicBezTo>
                  <a:pt x="3378740" y="831175"/>
                  <a:pt x="3664085" y="480438"/>
                  <a:pt x="3949430" y="129702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39877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Select path 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 since it has weight 0 and the smallest number of hops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00824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91602-FD59-0D41-8170-D72BC0E69C83}"/>
              </a:ext>
            </a:extLst>
          </p:cNvPr>
          <p:cNvSpPr txBox="1"/>
          <p:nvPr/>
        </p:nvSpPr>
        <p:spPr>
          <a:xfrm>
            <a:off x="86249" y="5890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/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/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/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15126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B to E,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E}, 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E}, {B,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E}, {B,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}, {B,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, E}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E}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888396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path </a:t>
            </a:r>
            <a:r>
              <a:rPr kumimoji="1" lang="en-US" altLang="zh-TW" dirty="0">
                <a:ea typeface="Cambria Math" panose="02040503050406030204" pitchFamily="18" charset="0"/>
              </a:rPr>
              <a:t>{B,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E} since it has weight 0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48916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/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85365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19814" cy="4351338"/>
          </a:xfrm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A to F,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F}, 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E, F}, {A, 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}, {A, 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F}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9E4388E-631A-264C-BEA9-FF98F718D3CB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6C67A711-BEE7-7C43-96CC-613A2CECA77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DBF38E31-16A9-2741-A9AF-15F80B5DFA4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4" name="Oval 8">
                <a:extLst>
                  <a:ext uri="{FF2B5EF4-FFF2-40B4-BE49-F238E27FC236}">
                    <a16:creationId xmlns:a16="http://schemas.microsoft.com/office/drawing/2014/main" id="{D8765D23-13EC-BC40-A771-A8CE92206A3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5" name="Straight Connector 9">
                <a:extLst>
                  <a:ext uri="{FF2B5EF4-FFF2-40B4-BE49-F238E27FC236}">
                    <a16:creationId xmlns:a16="http://schemas.microsoft.com/office/drawing/2014/main" id="{6DBC117F-A561-E641-B39D-C160821309F8}"/>
                  </a:ext>
                </a:extLst>
              </p:cNvPr>
              <p:cNvCxnSpPr>
                <a:stCxn id="43" idx="7"/>
                <a:endCxn id="4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10">
                <a:extLst>
                  <a:ext uri="{FF2B5EF4-FFF2-40B4-BE49-F238E27FC236}">
                    <a16:creationId xmlns:a16="http://schemas.microsoft.com/office/drawing/2014/main" id="{4212596D-9AB7-614B-BE92-D22420AB8255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1CE0D09D-3A3C-5B46-BB44-D61BF5132804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8" name="Straight Connector 16">
                <a:extLst>
                  <a:ext uri="{FF2B5EF4-FFF2-40B4-BE49-F238E27FC236}">
                    <a16:creationId xmlns:a16="http://schemas.microsoft.com/office/drawing/2014/main" id="{A160E30B-6AC8-B54A-9B56-9CB0532A5225}"/>
                  </a:ext>
                </a:extLst>
              </p:cNvPr>
              <p:cNvCxnSpPr>
                <a:stCxn id="43" idx="5"/>
                <a:endCxn id="4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24">
                <a:extLst>
                  <a:ext uri="{FF2B5EF4-FFF2-40B4-BE49-F238E27FC236}">
                    <a16:creationId xmlns:a16="http://schemas.microsoft.com/office/drawing/2014/main" id="{0B7D4716-7776-894A-9E11-F39B7D6E36FD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09056F91-4100-1D40-BEB8-DED4FB5AA605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51" name="Oval 26">
                <a:extLst>
                  <a:ext uri="{FF2B5EF4-FFF2-40B4-BE49-F238E27FC236}">
                    <a16:creationId xmlns:a16="http://schemas.microsoft.com/office/drawing/2014/main" id="{D0A7ACDB-60ED-BE4A-9F08-72896F78C2A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52" name="Oval 27">
                <a:extLst>
                  <a:ext uri="{FF2B5EF4-FFF2-40B4-BE49-F238E27FC236}">
                    <a16:creationId xmlns:a16="http://schemas.microsoft.com/office/drawing/2014/main" id="{4EE23BAA-4D67-E546-B60C-809D63CB32DA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3" name="Straight Connector 28">
                <a:extLst>
                  <a:ext uri="{FF2B5EF4-FFF2-40B4-BE49-F238E27FC236}">
                    <a16:creationId xmlns:a16="http://schemas.microsoft.com/office/drawing/2014/main" id="{8B330192-7C06-BA4A-970F-2A5F56E09980}"/>
                  </a:ext>
                </a:extLst>
              </p:cNvPr>
              <p:cNvCxnSpPr>
                <a:stCxn id="50" idx="5"/>
                <a:endCxn id="5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1">
                <a:extLst>
                  <a:ext uri="{FF2B5EF4-FFF2-40B4-BE49-F238E27FC236}">
                    <a16:creationId xmlns:a16="http://schemas.microsoft.com/office/drawing/2014/main" id="{705CD70D-13F9-9B4B-B915-1C76D17F17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4">
                <a:extLst>
                  <a:ext uri="{FF2B5EF4-FFF2-40B4-BE49-F238E27FC236}">
                    <a16:creationId xmlns:a16="http://schemas.microsoft.com/office/drawing/2014/main" id="{BFEC07BE-F987-D540-9405-E1377D025866}"/>
                  </a:ext>
                </a:extLst>
              </p:cNvPr>
              <p:cNvCxnSpPr>
                <a:cxnSpLocks/>
                <a:stCxn id="44" idx="6"/>
                <a:endCxn id="4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0">
                <a:extLst>
                  <a:ext uri="{FF2B5EF4-FFF2-40B4-BE49-F238E27FC236}">
                    <a16:creationId xmlns:a16="http://schemas.microsoft.com/office/drawing/2014/main" id="{9CC2186C-4F20-4048-851E-4345E002C107}"/>
                  </a:ext>
                </a:extLst>
              </p:cNvPr>
              <p:cNvCxnSpPr>
                <a:stCxn id="44" idx="4"/>
                <a:endCxn id="4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48">
                <a:extLst>
                  <a:ext uri="{FF2B5EF4-FFF2-40B4-BE49-F238E27FC236}">
                    <a16:creationId xmlns:a16="http://schemas.microsoft.com/office/drawing/2014/main" id="{564A76DC-0034-0541-A69C-F0E10C22C8F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59" name="TextBox 49">
                <a:extLst>
                  <a:ext uri="{FF2B5EF4-FFF2-40B4-BE49-F238E27FC236}">
                    <a16:creationId xmlns:a16="http://schemas.microsoft.com/office/drawing/2014/main" id="{7EB0E238-D75B-F94F-9836-8EEEC85E12EB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60" name="TextBox 53">
                <a:extLst>
                  <a:ext uri="{FF2B5EF4-FFF2-40B4-BE49-F238E27FC236}">
                    <a16:creationId xmlns:a16="http://schemas.microsoft.com/office/drawing/2014/main" id="{F48A6C9C-9825-E943-BB61-1D01D174AB43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1" name="TextBox 54">
                <a:extLst>
                  <a:ext uri="{FF2B5EF4-FFF2-40B4-BE49-F238E27FC236}">
                    <a16:creationId xmlns:a16="http://schemas.microsoft.com/office/drawing/2014/main" id="{8CC3D2C0-4E45-D04B-B856-A04BA9863C95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62" name="TextBox 55">
                <a:extLst>
                  <a:ext uri="{FF2B5EF4-FFF2-40B4-BE49-F238E27FC236}">
                    <a16:creationId xmlns:a16="http://schemas.microsoft.com/office/drawing/2014/main" id="{66A28D6B-F8EE-5549-BF61-8C10A9E0A5D4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3" name="TextBox 56">
                <a:extLst>
                  <a:ext uri="{FF2B5EF4-FFF2-40B4-BE49-F238E27FC236}">
                    <a16:creationId xmlns:a16="http://schemas.microsoft.com/office/drawing/2014/main" id="{E4E0E5AD-793C-1D41-B506-0F9728C529FD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64" name="Straight Connector 37">
                <a:extLst>
                  <a:ext uri="{FF2B5EF4-FFF2-40B4-BE49-F238E27FC236}">
                    <a16:creationId xmlns:a16="http://schemas.microsoft.com/office/drawing/2014/main" id="{4A2111A2-3176-974B-85C6-B21EED0BF25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E068A501-49BE-3E4B-A459-DD1B28A642E6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4">
              <a:extLst>
                <a:ext uri="{FF2B5EF4-FFF2-40B4-BE49-F238E27FC236}">
                  <a16:creationId xmlns:a16="http://schemas.microsoft.com/office/drawing/2014/main" id="{BE22BF4F-E164-BB4E-A892-AF441D94A54F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2EBF17F7-0537-6044-A92C-D46AABEA747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42" name="Straight Connector 34">
              <a:extLst>
                <a:ext uri="{FF2B5EF4-FFF2-40B4-BE49-F238E27FC236}">
                  <a16:creationId xmlns:a16="http://schemas.microsoft.com/office/drawing/2014/main" id="{57B89E27-7E5A-5D41-8237-0CCE1FEA3692}"/>
                </a:ext>
              </a:extLst>
            </p:cNvPr>
            <p:cNvCxnSpPr>
              <a:cxnSpLocks/>
              <a:stCxn id="41" idx="6"/>
              <a:endCxn id="5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586754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path </a:t>
            </a: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 since it has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smallest total weight (i.e.,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0.5+0.5=1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) for the third request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957DAB6-633E-F742-A932-28197EF4E025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41FC6EE6-8F6D-4D4F-A925-D82F9F208A3F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539552" y="3429000"/>
              <a:chExt cx="4760782" cy="3241599"/>
            </a:xfrm>
          </p:grpSpPr>
          <p:grpSp>
            <p:nvGrpSpPr>
              <p:cNvPr id="128" name="群組 127">
                <a:extLst>
                  <a:ext uri="{FF2B5EF4-FFF2-40B4-BE49-F238E27FC236}">
                    <a16:creationId xmlns:a16="http://schemas.microsoft.com/office/drawing/2014/main" id="{5F1C051D-6E7D-3148-B8F8-9DAEDBCBF017}"/>
                  </a:ext>
                </a:extLst>
              </p:cNvPr>
              <p:cNvGrpSpPr/>
              <p:nvPr/>
            </p:nvGrpSpPr>
            <p:grpSpPr>
              <a:xfrm>
                <a:off x="539552" y="3429000"/>
                <a:ext cx="4760782" cy="3241599"/>
                <a:chOff x="398119" y="2068265"/>
                <a:chExt cx="4760782" cy="3241599"/>
              </a:xfrm>
            </p:grpSpPr>
            <p:sp>
              <p:nvSpPr>
                <p:cNvPr id="133" name="Oval 7">
                  <a:extLst>
                    <a:ext uri="{FF2B5EF4-FFF2-40B4-BE49-F238E27FC236}">
                      <a16:creationId xmlns:a16="http://schemas.microsoft.com/office/drawing/2014/main" id="{C905CDA2-89E4-0F49-B05B-32050233B9DA}"/>
                    </a:ext>
                  </a:extLst>
                </p:cNvPr>
                <p:cNvSpPr/>
                <p:nvPr/>
              </p:nvSpPr>
              <p:spPr>
                <a:xfrm>
                  <a:off x="398119" y="3444372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A</a:t>
                  </a:r>
                </a:p>
              </p:txBody>
            </p:sp>
            <p:sp>
              <p:nvSpPr>
                <p:cNvPr id="134" name="Oval 8">
                  <a:extLst>
                    <a:ext uri="{FF2B5EF4-FFF2-40B4-BE49-F238E27FC236}">
                      <a16:creationId xmlns:a16="http://schemas.microsoft.com/office/drawing/2014/main" id="{158A2153-61D3-E243-BD3E-5080125A3A68}"/>
                    </a:ext>
                  </a:extLst>
                </p:cNvPr>
                <p:cNvSpPr/>
                <p:nvPr/>
              </p:nvSpPr>
              <p:spPr>
                <a:xfrm>
                  <a:off x="1452954" y="2503238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B</a:t>
                  </a:r>
                </a:p>
              </p:txBody>
            </p:sp>
            <p:cxnSp>
              <p:nvCxnSpPr>
                <p:cNvPr id="135" name="Straight Connector 9">
                  <a:extLst>
                    <a:ext uri="{FF2B5EF4-FFF2-40B4-BE49-F238E27FC236}">
                      <a16:creationId xmlns:a16="http://schemas.microsoft.com/office/drawing/2014/main" id="{4E2C6447-FB58-9C45-9B7B-C3C6CAB2140F}"/>
                    </a:ext>
                  </a:extLst>
                </p:cNvPr>
                <p:cNvCxnSpPr>
                  <a:stCxn id="133" idx="7"/>
                  <a:endCxn id="134" idx="3"/>
                </p:cNvCxnSpPr>
                <p:nvPr/>
              </p:nvCxnSpPr>
              <p:spPr>
                <a:xfrm flipV="1">
                  <a:off x="884777" y="2989896"/>
                  <a:ext cx="651674" cy="537973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0">
                  <a:extLst>
                    <a:ext uri="{FF2B5EF4-FFF2-40B4-BE49-F238E27FC236}">
                      <a16:creationId xmlns:a16="http://schemas.microsoft.com/office/drawing/2014/main" id="{C4728EF8-D12A-7B42-BCE3-B7445B89B867}"/>
                    </a:ext>
                  </a:extLst>
                </p:cNvPr>
                <p:cNvSpPr txBox="1"/>
                <p:nvPr/>
              </p:nvSpPr>
              <p:spPr>
                <a:xfrm>
                  <a:off x="595362" y="2847771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2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2</a:t>
                  </a:r>
                  <a:r>
                    <a:rPr lang="en-US" altLang="zh-TW" b="1"/>
                    <a:t>)</a:t>
                  </a:r>
                </a:p>
              </p:txBody>
            </p:sp>
            <p:sp>
              <p:nvSpPr>
                <p:cNvPr id="137" name="Oval 15">
                  <a:extLst>
                    <a:ext uri="{FF2B5EF4-FFF2-40B4-BE49-F238E27FC236}">
                      <a16:creationId xmlns:a16="http://schemas.microsoft.com/office/drawing/2014/main" id="{61B3C47C-56DD-B24B-A287-319D693D8597}"/>
                    </a:ext>
                  </a:extLst>
                </p:cNvPr>
                <p:cNvSpPr/>
                <p:nvPr/>
              </p:nvSpPr>
              <p:spPr>
                <a:xfrm>
                  <a:off x="1452953" y="4529862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C</a:t>
                  </a:r>
                </a:p>
              </p:txBody>
            </p:sp>
            <p:cxnSp>
              <p:nvCxnSpPr>
                <p:cNvPr id="138" name="Straight Connector 16">
                  <a:extLst>
                    <a:ext uri="{FF2B5EF4-FFF2-40B4-BE49-F238E27FC236}">
                      <a16:creationId xmlns:a16="http://schemas.microsoft.com/office/drawing/2014/main" id="{B372D111-1EDB-A444-A235-B0686DC5AF1F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884777" y="3931030"/>
                  <a:ext cx="651673" cy="68232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TextBox 24">
                  <a:extLst>
                    <a:ext uri="{FF2B5EF4-FFF2-40B4-BE49-F238E27FC236}">
                      <a16:creationId xmlns:a16="http://schemas.microsoft.com/office/drawing/2014/main" id="{C9CEE210-82C2-5246-8BDA-EA1834FF2701}"/>
                    </a:ext>
                  </a:extLst>
                </p:cNvPr>
                <p:cNvSpPr txBox="1"/>
                <p:nvPr/>
              </p:nvSpPr>
              <p:spPr>
                <a:xfrm>
                  <a:off x="492561" y="4225165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/>
                    <a:t>)</a:t>
                  </a:r>
                </a:p>
              </p:txBody>
            </p:sp>
            <p:sp>
              <p:nvSpPr>
                <p:cNvPr id="140" name="Oval 25">
                  <a:extLst>
                    <a:ext uri="{FF2B5EF4-FFF2-40B4-BE49-F238E27FC236}">
                      <a16:creationId xmlns:a16="http://schemas.microsoft.com/office/drawing/2014/main" id="{58CA8029-E7D5-604E-B1DD-34AF769B711C}"/>
                    </a:ext>
                  </a:extLst>
                </p:cNvPr>
                <p:cNvSpPr/>
                <p:nvPr/>
              </p:nvSpPr>
              <p:spPr>
                <a:xfrm>
                  <a:off x="3379368" y="2503237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D</a:t>
                  </a:r>
                </a:p>
              </p:txBody>
            </p:sp>
            <p:sp>
              <p:nvSpPr>
                <p:cNvPr id="141" name="Oval 26">
                  <a:extLst>
                    <a:ext uri="{FF2B5EF4-FFF2-40B4-BE49-F238E27FC236}">
                      <a16:creationId xmlns:a16="http://schemas.microsoft.com/office/drawing/2014/main" id="{3D195390-1629-F946-8745-95FF815F3B90}"/>
                    </a:ext>
                  </a:extLst>
                </p:cNvPr>
                <p:cNvSpPr/>
                <p:nvPr/>
              </p:nvSpPr>
              <p:spPr>
                <a:xfrm>
                  <a:off x="3379368" y="4530371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E</a:t>
                  </a:r>
                </a:p>
              </p:txBody>
            </p:sp>
            <p:sp>
              <p:nvSpPr>
                <p:cNvPr id="142" name="Oval 27">
                  <a:extLst>
                    <a:ext uri="{FF2B5EF4-FFF2-40B4-BE49-F238E27FC236}">
                      <a16:creationId xmlns:a16="http://schemas.microsoft.com/office/drawing/2014/main" id="{BF7FDCCC-EA27-114C-A5D0-7FACCA52FC51}"/>
                    </a:ext>
                  </a:extLst>
                </p:cNvPr>
                <p:cNvSpPr/>
                <p:nvPr/>
              </p:nvSpPr>
              <p:spPr>
                <a:xfrm>
                  <a:off x="4588746" y="3504564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F</a:t>
                  </a:r>
                </a:p>
              </p:txBody>
            </p:sp>
            <p:cxnSp>
              <p:nvCxnSpPr>
                <p:cNvPr id="143" name="Straight Connector 28">
                  <a:extLst>
                    <a:ext uri="{FF2B5EF4-FFF2-40B4-BE49-F238E27FC236}">
                      <a16:creationId xmlns:a16="http://schemas.microsoft.com/office/drawing/2014/main" id="{8C63F6FC-DF72-BA49-9AEE-9F783B82331B}"/>
                    </a:ext>
                  </a:extLst>
                </p:cNvPr>
                <p:cNvCxnSpPr>
                  <a:stCxn id="140" idx="5"/>
                  <a:endCxn id="142" idx="1"/>
                </p:cNvCxnSpPr>
                <p:nvPr/>
              </p:nvCxnSpPr>
              <p:spPr>
                <a:xfrm>
                  <a:off x="3866026" y="2989895"/>
                  <a:ext cx="806217" cy="59816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31">
                  <a:extLst>
                    <a:ext uri="{FF2B5EF4-FFF2-40B4-BE49-F238E27FC236}">
                      <a16:creationId xmlns:a16="http://schemas.microsoft.com/office/drawing/2014/main" id="{95184B30-F965-C14C-B86D-274515059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2382" y="4037907"/>
                  <a:ext cx="806217" cy="62264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34">
                  <a:extLst>
                    <a:ext uri="{FF2B5EF4-FFF2-40B4-BE49-F238E27FC236}">
                      <a16:creationId xmlns:a16="http://schemas.microsoft.com/office/drawing/2014/main" id="{24B21F20-3AB4-6B4E-A789-09B77D124C2D}"/>
                    </a:ext>
                  </a:extLst>
                </p:cNvPr>
                <p:cNvCxnSpPr>
                  <a:cxnSpLocks/>
                  <a:stCxn id="134" idx="6"/>
                  <a:endCxn id="131" idx="2"/>
                </p:cNvCxnSpPr>
                <p:nvPr/>
              </p:nvCxnSpPr>
              <p:spPr>
                <a:xfrm flipV="1">
                  <a:off x="2023109" y="2787775"/>
                  <a:ext cx="393052" cy="541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37">
                  <a:extLst>
                    <a:ext uri="{FF2B5EF4-FFF2-40B4-BE49-F238E27FC236}">
                      <a16:creationId xmlns:a16="http://schemas.microsoft.com/office/drawing/2014/main" id="{8F3331B1-491C-2344-B5F2-CB6E502D7DE7}"/>
                    </a:ext>
                  </a:extLst>
                </p:cNvPr>
                <p:cNvCxnSpPr>
                  <a:stCxn id="137" idx="6"/>
                  <a:endCxn id="141" idx="2"/>
                </p:cNvCxnSpPr>
                <p:nvPr/>
              </p:nvCxnSpPr>
              <p:spPr>
                <a:xfrm>
                  <a:off x="2023108" y="4814940"/>
                  <a:ext cx="1356260" cy="50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40">
                  <a:extLst>
                    <a:ext uri="{FF2B5EF4-FFF2-40B4-BE49-F238E27FC236}">
                      <a16:creationId xmlns:a16="http://schemas.microsoft.com/office/drawing/2014/main" id="{7D36447C-8A5A-CB4A-88C3-C77D8C76D84A}"/>
                    </a:ext>
                  </a:extLst>
                </p:cNvPr>
                <p:cNvCxnSpPr>
                  <a:stCxn id="134" idx="4"/>
                  <a:endCxn id="137" idx="0"/>
                </p:cNvCxnSpPr>
                <p:nvPr/>
              </p:nvCxnSpPr>
              <p:spPr>
                <a:xfrm flipH="1">
                  <a:off x="1738031" y="3073393"/>
                  <a:ext cx="1" cy="145646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Box 48">
                  <a:extLst>
                    <a:ext uri="{FF2B5EF4-FFF2-40B4-BE49-F238E27FC236}">
                      <a16:creationId xmlns:a16="http://schemas.microsoft.com/office/drawing/2014/main" id="{97BC6DE4-7CB6-E248-B841-7CAD43A072E8}"/>
                    </a:ext>
                  </a:extLst>
                </p:cNvPr>
                <p:cNvSpPr txBox="1"/>
                <p:nvPr/>
              </p:nvSpPr>
              <p:spPr>
                <a:xfrm>
                  <a:off x="2238113" y="4848199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3</a:t>
                  </a:r>
                  <a:r>
                    <a:rPr lang="en-US" b="1"/>
                    <a:t> (</a:t>
                  </a:r>
                  <a:r>
                    <a:rPr lang="en-US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3</a:t>
                  </a:r>
                  <a:r>
                    <a:rPr lang="en-US" b="1"/>
                    <a:t>)</a:t>
                  </a:r>
                </a:p>
              </p:txBody>
            </p:sp>
            <p:sp>
              <p:nvSpPr>
                <p:cNvPr id="149" name="TextBox 49">
                  <a:extLst>
                    <a:ext uri="{FF2B5EF4-FFF2-40B4-BE49-F238E27FC236}">
                      <a16:creationId xmlns:a16="http://schemas.microsoft.com/office/drawing/2014/main" id="{6016E37A-BEEC-DC48-8AF9-C9EED438C8A6}"/>
                    </a:ext>
                  </a:extLst>
                </p:cNvPr>
                <p:cNvSpPr txBox="1"/>
                <p:nvPr/>
              </p:nvSpPr>
              <p:spPr>
                <a:xfrm>
                  <a:off x="1789566" y="2068265"/>
                  <a:ext cx="81785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 dirty="0"/>
                    <a:t> (</a:t>
                  </a:r>
                  <a:r>
                    <a:rPr lang="en-US" altLang="zh-TW" b="1" dirty="0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 dirty="0"/>
                    <a:t>)</a:t>
                  </a:r>
                </a:p>
                <a:p>
                  <a:pPr algn="ctr"/>
                  <a:endParaRPr lang="en-US" altLang="zh-TW" b="1" dirty="0"/>
                </a:p>
              </p:txBody>
            </p:sp>
            <p:sp>
              <p:nvSpPr>
                <p:cNvPr id="150" name="TextBox 53">
                  <a:extLst>
                    <a:ext uri="{FF2B5EF4-FFF2-40B4-BE49-F238E27FC236}">
                      <a16:creationId xmlns:a16="http://schemas.microsoft.com/office/drawing/2014/main" id="{EC15A3FC-43FE-444C-BFBA-BAE821D3EFA7}"/>
                    </a:ext>
                  </a:extLst>
                </p:cNvPr>
                <p:cNvSpPr txBox="1"/>
                <p:nvPr/>
              </p:nvSpPr>
              <p:spPr>
                <a:xfrm>
                  <a:off x="1714074" y="3552287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2</a:t>
                  </a:r>
                  <a:r>
                    <a:rPr lang="en-US" b="1"/>
                    <a:t> (</a:t>
                  </a:r>
                  <a:r>
                    <a:rPr lang="en-US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2</a:t>
                  </a:r>
                  <a:r>
                    <a:rPr lang="en-US" b="1"/>
                    <a:t>)</a:t>
                  </a:r>
                </a:p>
              </p:txBody>
            </p:sp>
            <p:sp>
              <p:nvSpPr>
                <p:cNvPr id="151" name="TextBox 54">
                  <a:extLst>
                    <a:ext uri="{FF2B5EF4-FFF2-40B4-BE49-F238E27FC236}">
                      <a16:creationId xmlns:a16="http://schemas.microsoft.com/office/drawing/2014/main" id="{FD217F64-108E-CC47-B02C-8C0683E59B32}"/>
                    </a:ext>
                  </a:extLst>
                </p:cNvPr>
                <p:cNvSpPr txBox="1"/>
                <p:nvPr/>
              </p:nvSpPr>
              <p:spPr>
                <a:xfrm>
                  <a:off x="2779913" y="2068265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 dirty="0"/>
                    <a:t> (</a:t>
                  </a:r>
                  <a:r>
                    <a:rPr lang="en-US" altLang="zh-TW" b="1" dirty="0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 dirty="0"/>
                    <a:t>)</a:t>
                  </a:r>
                </a:p>
              </p:txBody>
            </p:sp>
            <p:sp>
              <p:nvSpPr>
                <p:cNvPr id="152" name="TextBox 55">
                  <a:extLst>
                    <a:ext uri="{FF2B5EF4-FFF2-40B4-BE49-F238E27FC236}">
                      <a16:creationId xmlns:a16="http://schemas.microsoft.com/office/drawing/2014/main" id="{77849519-5174-DA46-A7D9-9BB1C4485867}"/>
                    </a:ext>
                  </a:extLst>
                </p:cNvPr>
                <p:cNvSpPr txBox="1"/>
                <p:nvPr/>
              </p:nvSpPr>
              <p:spPr>
                <a:xfrm>
                  <a:off x="4188309" y="2962229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/>
                    <a:t>1</a:t>
                  </a:r>
                </a:p>
              </p:txBody>
            </p:sp>
            <p:sp>
              <p:nvSpPr>
                <p:cNvPr id="153" name="TextBox 56">
                  <a:extLst>
                    <a:ext uri="{FF2B5EF4-FFF2-40B4-BE49-F238E27FC236}">
                      <a16:creationId xmlns:a16="http://schemas.microsoft.com/office/drawing/2014/main" id="{66ADF65B-4933-D04F-81BF-E28BC3675260}"/>
                    </a:ext>
                  </a:extLst>
                </p:cNvPr>
                <p:cNvSpPr txBox="1"/>
                <p:nvPr/>
              </p:nvSpPr>
              <p:spPr>
                <a:xfrm>
                  <a:off x="4179819" y="4213138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3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3</a:t>
                  </a:r>
                  <a:r>
                    <a:rPr lang="en-US" altLang="zh-TW" b="1"/>
                    <a:t>)</a:t>
                  </a:r>
                </a:p>
              </p:txBody>
            </p:sp>
            <p:cxnSp>
              <p:nvCxnSpPr>
                <p:cNvPr id="154" name="Straight Connector 37">
                  <a:extLst>
                    <a:ext uri="{FF2B5EF4-FFF2-40B4-BE49-F238E27FC236}">
                      <a16:creationId xmlns:a16="http://schemas.microsoft.com/office/drawing/2014/main" id="{0AE445F8-77A2-6F41-BFE1-3BE7DDA528AE}"/>
                    </a:ext>
                  </a:extLst>
                </p:cNvPr>
                <p:cNvCxnSpPr/>
                <p:nvPr/>
              </p:nvCxnSpPr>
              <p:spPr>
                <a:xfrm>
                  <a:off x="2033164" y="4889494"/>
                  <a:ext cx="1356260" cy="50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9" name="Straight Connector 43">
                <a:extLst>
                  <a:ext uri="{FF2B5EF4-FFF2-40B4-BE49-F238E27FC236}">
                    <a16:creationId xmlns:a16="http://schemas.microsoft.com/office/drawing/2014/main" id="{D13EE4E2-A561-3C4C-A55C-4ECB8B473CA1}"/>
                  </a:ext>
                </a:extLst>
              </p:cNvPr>
              <p:cNvCxnSpPr>
                <a:cxnSpLocks/>
                <a:stCxn id="140" idx="4"/>
                <a:endCxn id="141" idx="0"/>
              </p:cNvCxnSpPr>
              <p:nvPr/>
            </p:nvCxnSpPr>
            <p:spPr>
              <a:xfrm>
                <a:off x="3805879" y="4434127"/>
                <a:ext cx="0" cy="145697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54">
                <a:extLst>
                  <a:ext uri="{FF2B5EF4-FFF2-40B4-BE49-F238E27FC236}">
                    <a16:creationId xmlns:a16="http://schemas.microsoft.com/office/drawing/2014/main" id="{38502005-58F7-1C4C-B839-7E965D0B42AD}"/>
                  </a:ext>
                </a:extLst>
              </p:cNvPr>
              <p:cNvSpPr txBox="1"/>
              <p:nvPr/>
            </p:nvSpPr>
            <p:spPr>
              <a:xfrm>
                <a:off x="2987824" y="4913597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  <a:p>
                <a:pPr algn="ctr"/>
                <a:endParaRPr lang="en-US" altLang="zh-TW" b="1"/>
              </a:p>
            </p:txBody>
          </p:sp>
          <p:sp>
            <p:nvSpPr>
              <p:cNvPr id="131" name="Oval 25">
                <a:extLst>
                  <a:ext uri="{FF2B5EF4-FFF2-40B4-BE49-F238E27FC236}">
                    <a16:creationId xmlns:a16="http://schemas.microsoft.com/office/drawing/2014/main" id="{A5C6F246-E0E9-F342-9097-24441B3344AD}"/>
                  </a:ext>
                </a:extLst>
              </p:cNvPr>
              <p:cNvSpPr/>
              <p:nvPr/>
            </p:nvSpPr>
            <p:spPr>
              <a:xfrm>
                <a:off x="2557594" y="386343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G</a:t>
                </a:r>
                <a:endParaRPr lang="en-US" sz="2400" b="1"/>
              </a:p>
            </p:txBody>
          </p:sp>
          <p:cxnSp>
            <p:nvCxnSpPr>
              <p:cNvPr id="132" name="Straight Connector 34">
                <a:extLst>
                  <a:ext uri="{FF2B5EF4-FFF2-40B4-BE49-F238E27FC236}">
                    <a16:creationId xmlns:a16="http://schemas.microsoft.com/office/drawing/2014/main" id="{3394590D-B32A-A24C-97D1-403DD81F19C6}"/>
                  </a:ext>
                </a:extLst>
              </p:cNvPr>
              <p:cNvCxnSpPr>
                <a:cxnSpLocks/>
                <a:stCxn id="131" idx="6"/>
                <a:endCxn id="140" idx="2"/>
              </p:cNvCxnSpPr>
              <p:nvPr/>
            </p:nvCxnSpPr>
            <p:spPr>
              <a:xfrm>
                <a:off x="3127749" y="4148510"/>
                <a:ext cx="393052" cy="54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37">
              <a:extLst>
                <a:ext uri="{FF2B5EF4-FFF2-40B4-BE49-F238E27FC236}">
                  <a16:creationId xmlns:a16="http://schemas.microsoft.com/office/drawing/2014/main" id="{929B76C4-8E6F-984B-ADE2-4A3E61E94A3F}"/>
                </a:ext>
              </a:extLst>
            </p:cNvPr>
            <p:cNvCxnSpPr>
              <a:cxnSpLocks/>
              <a:stCxn id="141" idx="7"/>
              <a:endCxn id="142" idx="3"/>
            </p:cNvCxnSpPr>
            <p:nvPr/>
          </p:nvCxnSpPr>
          <p:spPr>
            <a:xfrm flipV="1">
              <a:off x="4007459" y="5351957"/>
              <a:ext cx="806217" cy="622646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0120969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19814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shortest path have the same hops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the 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Shortest path from A to D: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B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G, D} vs {A,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C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E, D}  choose {A,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B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G, D}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All-pair shortest paths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96219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</p:spTree>
    <p:extLst>
      <p:ext uri="{BB962C8B-B14F-4D97-AF65-F5344CB8AC3E}">
        <p14:creationId xmlns:p14="http://schemas.microsoft.com/office/powerpoint/2010/main" val="3682875474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0D61E7B-363D-594C-8388-CB8B0C7C599A}"/>
              </a:ext>
            </a:extLst>
          </p:cNvPr>
          <p:cNvCxnSpPr/>
          <p:nvPr/>
        </p:nvCxnSpPr>
        <p:spPr>
          <a:xfrm>
            <a:off x="4917149" y="501317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221C302-3DF3-A14F-A431-BF5004812CF0}"/>
              </a:ext>
            </a:extLst>
          </p:cNvPr>
          <p:cNvCxnSpPr/>
          <p:nvPr/>
        </p:nvCxnSpPr>
        <p:spPr>
          <a:xfrm>
            <a:off x="4932040" y="537321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7622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  <a:ln>
            <a:noFill/>
          </a:ln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0D61E7B-363D-594C-8388-CB8B0C7C599A}"/>
              </a:ext>
            </a:extLst>
          </p:cNvPr>
          <p:cNvCxnSpPr/>
          <p:nvPr/>
        </p:nvCxnSpPr>
        <p:spPr>
          <a:xfrm>
            <a:off x="4917149" y="501317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221C302-3DF3-A14F-A431-BF5004812CF0}"/>
              </a:ext>
            </a:extLst>
          </p:cNvPr>
          <p:cNvCxnSpPr/>
          <p:nvPr/>
        </p:nvCxnSpPr>
        <p:spPr>
          <a:xfrm>
            <a:off x="4932040" y="537321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9C71FA0-FFB7-D142-9E4F-A893E771289D}"/>
              </a:ext>
            </a:extLst>
          </p:cNvPr>
          <p:cNvSpPr/>
          <p:nvPr/>
        </p:nvSpPr>
        <p:spPr>
          <a:xfrm>
            <a:off x="4917149" y="4106739"/>
            <a:ext cx="397533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900186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Programming Project #3: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Accept or reject a flow with 2-segment routing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97579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Input: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Number of nodes and undirected links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Each link has the non-negative link capacity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Requests with their sources, destinations, and flow size</a:t>
            </a:r>
          </a:p>
          <a:p>
            <a:r>
              <a:rPr lang="en-US" altLang="zh-TW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If you accept the flow, then assign a path for the flow</a:t>
            </a:r>
          </a:p>
          <a:p>
            <a:r>
              <a:rPr lang="en-US" altLang="zh-TW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Implement the given algorithm to select the flows</a:t>
            </a: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Maximizing the throughput is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/>
              <a:t>“Optimized Network Traffic Engineering using Segment Routing,” in IEEE INFOCOM 2015</a:t>
            </a:r>
          </a:p>
          <a:p>
            <a:r>
              <a:rPr lang="en-US" altLang="zh-TW"/>
              <a:t>“Dynamic Routing for Network Throughput Maximization in Software-Defined Networks,” in INFOCOM 2016</a:t>
            </a:r>
          </a:p>
          <a:p>
            <a:r>
              <a:rPr lang="en-US" altLang="zh-TW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scanf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firstNodeID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secondNodeID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	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scanf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9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	0	1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0	2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2	1	2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	1	6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4	2	4	3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5	3	4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	3	5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3	6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8	4	5	3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	0	5	1</a:t>
            </a:r>
          </a:p>
          <a:p>
            <a:pPr marL="0" indent="0">
              <a:buNone/>
            </a:pPr>
            <a:r>
              <a:rPr lang="en-US" altLang="zh-CN" sz="2700" b="1" dirty="0">
                <a:solidFill>
                  <a:schemeClr val="accent4"/>
                </a:solidFill>
                <a:ea typeface="Cambria Math" panose="02040503050406030204" pitchFamily="18" charset="0"/>
              </a:rPr>
              <a:t>1	1	4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  <a:ea typeface="Cambria Math" panose="02040503050406030204" pitchFamily="18" charset="0"/>
              </a:rPr>
              <a:t>2	0	5	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FA97FB-A1B8-6341-B932-D0A2D958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95069"/>
            <a:ext cx="3359654" cy="2254622"/>
          </a:xfrm>
          <a:prstGeom prst="rect">
            <a:avLst/>
          </a:prstGeom>
        </p:spPr>
      </p:pic>
      <p:sp>
        <p:nvSpPr>
          <p:cNvPr id="5" name="Rectangle 29">
            <a:extLst>
              <a:ext uri="{FF2B5EF4-FFF2-40B4-BE49-F238E27FC236}">
                <a16:creationId xmlns:a16="http://schemas.microsoft.com/office/drawing/2014/main" id="{5FBFA13D-2ACA-2541-8501-6FDB8ACC90E8}"/>
              </a:ext>
            </a:extLst>
          </p:cNvPr>
          <p:cNvSpPr/>
          <p:nvPr/>
        </p:nvSpPr>
        <p:spPr>
          <a:xfrm>
            <a:off x="5796136" y="4149080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813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numAcceptedFlows</a:t>
            </a:r>
            <a:r>
              <a:rPr lang="en-US" altLang="zh-CN" dirty="0">
                <a:ea typeface="Cambria Math" panose="02040503050406030204" pitchFamily="18" charset="0"/>
              </a:rPr>
              <a:t>	#throughput</a:t>
            </a: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node1	node2	node3…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96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	0	2	4	5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b="1" dirty="0">
                <a:solidFill>
                  <a:schemeClr val="accent4"/>
                </a:solidFill>
                <a:ea typeface="Cambria Math" panose="02040503050406030204" pitchFamily="18" charset="0"/>
              </a:rPr>
              <a:t>1	1	6	3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  <a:ea typeface="Cambria Math" panose="02040503050406030204" pitchFamily="18" charset="0"/>
              </a:rPr>
              <a:t>2	0	1	2	4	5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A49CAD-C4CF-DC46-965B-4FCEC91F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83" y="1476949"/>
            <a:ext cx="3576881" cy="25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7886700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11/26 Tue </a:t>
            </a:r>
            <a:r>
              <a:rPr lang="en-US" altLang="zh-TW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視情況後延一次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endParaRPr lang="en-US" altLang="zh-TW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dirty="0">
                <a:ea typeface="Cambria Math" panose="02040503050406030204" pitchFamily="18" charset="0"/>
              </a:rPr>
              <a:t>考慮準時繳交的小老師額外加分</a:t>
            </a: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12/3 Tue</a:t>
            </a:r>
            <a:r>
              <a:rPr lang="zh-TW" altLang="en-US" dirty="0">
                <a:solidFill>
                  <a:srgbClr val="C00000"/>
                </a:solidFill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+mj-ea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+mj-ea"/>
              </a:rPr>
              <a:t>視情況後延一次</a:t>
            </a:r>
            <a:r>
              <a:rPr lang="en-US" altLang="zh-CN" dirty="0">
                <a:solidFill>
                  <a:srgbClr val="C00000"/>
                </a:solidFill>
                <a:latin typeface="+mj-ea"/>
              </a:rPr>
              <a:t>)</a:t>
            </a:r>
            <a:endParaRPr lang="en-US" altLang="zh-TW" dirty="0">
              <a:solidFill>
                <a:srgbClr val="C00000"/>
              </a:solidFill>
              <a:latin typeface="+mj-ea"/>
            </a:endParaRP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86E263C8-D78A-8547-8AC6-230D3B8F6F8F}"/>
              </a:ext>
            </a:extLst>
          </p:cNvPr>
          <p:cNvSpPr/>
          <p:nvPr/>
        </p:nvSpPr>
        <p:spPr>
          <a:xfrm>
            <a:off x="5910966" y="3331341"/>
            <a:ext cx="237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altLang="zh-TW" sz="1800">
              <a:solidFill>
                <a:srgbClr val="FFC000"/>
              </a:solidFill>
            </a:endParaRPr>
          </a:p>
          <a:p>
            <a:pPr algn="ctr"/>
            <a:endParaRPr lang="en-US" sz="180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E7704E0-DC60-6643-8FCA-E75097425DB1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24CD773-7575-9649-8761-3975139FDD31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68" name="Oval 7">
                <a:extLst>
                  <a:ext uri="{FF2B5EF4-FFF2-40B4-BE49-F238E27FC236}">
                    <a16:creationId xmlns:a16="http://schemas.microsoft.com/office/drawing/2014/main" id="{577DD55C-B6B5-1D40-AA30-0D1146B56A4D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69" name="Oval 8">
                <a:extLst>
                  <a:ext uri="{FF2B5EF4-FFF2-40B4-BE49-F238E27FC236}">
                    <a16:creationId xmlns:a16="http://schemas.microsoft.com/office/drawing/2014/main" id="{0A853D47-4BF7-D94E-ACA5-72EE267262D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70" name="Straight Connector 9">
                <a:extLst>
                  <a:ext uri="{FF2B5EF4-FFF2-40B4-BE49-F238E27FC236}">
                    <a16:creationId xmlns:a16="http://schemas.microsoft.com/office/drawing/2014/main" id="{F4CE1D87-5EC3-8E4C-BD5B-C3F27176DB33}"/>
                  </a:ext>
                </a:extLst>
              </p:cNvPr>
              <p:cNvCxnSpPr>
                <a:stCxn id="68" idx="7"/>
                <a:endCxn id="6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12776C7-0625-D24D-8F3D-11566F90701A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72" name="Oval 15">
                <a:extLst>
                  <a:ext uri="{FF2B5EF4-FFF2-40B4-BE49-F238E27FC236}">
                    <a16:creationId xmlns:a16="http://schemas.microsoft.com/office/drawing/2014/main" id="{A91875C3-F161-DC49-BDAA-0139483D1D98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73" name="Straight Connector 16">
                <a:extLst>
                  <a:ext uri="{FF2B5EF4-FFF2-40B4-BE49-F238E27FC236}">
                    <a16:creationId xmlns:a16="http://schemas.microsoft.com/office/drawing/2014/main" id="{B636FE4D-5318-7D47-9D9A-989CC9A0132C}"/>
                  </a:ext>
                </a:extLst>
              </p:cNvPr>
              <p:cNvCxnSpPr>
                <a:stCxn id="68" idx="5"/>
                <a:endCxn id="7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24">
                <a:extLst>
                  <a:ext uri="{FF2B5EF4-FFF2-40B4-BE49-F238E27FC236}">
                    <a16:creationId xmlns:a16="http://schemas.microsoft.com/office/drawing/2014/main" id="{0C089CE9-6005-D849-99F3-A39DA07B4D0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Oval 25">
                <a:extLst>
                  <a:ext uri="{FF2B5EF4-FFF2-40B4-BE49-F238E27FC236}">
                    <a16:creationId xmlns:a16="http://schemas.microsoft.com/office/drawing/2014/main" id="{0BB85D0A-A83D-354A-A230-B53DC0EA520D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76" name="Oval 26">
                <a:extLst>
                  <a:ext uri="{FF2B5EF4-FFF2-40B4-BE49-F238E27FC236}">
                    <a16:creationId xmlns:a16="http://schemas.microsoft.com/office/drawing/2014/main" id="{1C464CED-4164-F54A-9B42-29EDB911A9B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77" name="Oval 27">
                <a:extLst>
                  <a:ext uri="{FF2B5EF4-FFF2-40B4-BE49-F238E27FC236}">
                    <a16:creationId xmlns:a16="http://schemas.microsoft.com/office/drawing/2014/main" id="{17FFBFE5-59F9-B743-8959-A259E946226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78" name="Straight Connector 28">
                <a:extLst>
                  <a:ext uri="{FF2B5EF4-FFF2-40B4-BE49-F238E27FC236}">
                    <a16:creationId xmlns:a16="http://schemas.microsoft.com/office/drawing/2014/main" id="{1C2E62A0-8C1B-DB40-A83B-5A011725F221}"/>
                  </a:ext>
                </a:extLst>
              </p:cNvPr>
              <p:cNvCxnSpPr>
                <a:stCxn id="75" idx="5"/>
                <a:endCxn id="7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1">
                <a:extLst>
                  <a:ext uri="{FF2B5EF4-FFF2-40B4-BE49-F238E27FC236}">
                    <a16:creationId xmlns:a16="http://schemas.microsoft.com/office/drawing/2014/main" id="{8689AEB2-70CF-C843-9143-0196C991F162}"/>
                  </a:ext>
                </a:extLst>
              </p:cNvPr>
              <p:cNvCxnSpPr>
                <a:stCxn id="76" idx="7"/>
                <a:endCxn id="7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4">
                <a:extLst>
                  <a:ext uri="{FF2B5EF4-FFF2-40B4-BE49-F238E27FC236}">
                    <a16:creationId xmlns:a16="http://schemas.microsoft.com/office/drawing/2014/main" id="{5D79F597-8985-1D4A-9768-71DB4A07BCCC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7">
                <a:extLst>
                  <a:ext uri="{FF2B5EF4-FFF2-40B4-BE49-F238E27FC236}">
                    <a16:creationId xmlns:a16="http://schemas.microsoft.com/office/drawing/2014/main" id="{DF5DCFF7-AA09-574C-9B32-2868D0693814}"/>
                  </a:ext>
                </a:extLst>
              </p:cNvPr>
              <p:cNvCxnSpPr>
                <a:stCxn id="72" idx="6"/>
                <a:endCxn id="7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56682560-4946-EF48-8F91-B96ABF497DC3}"/>
                  </a:ext>
                </a:extLst>
              </p:cNvPr>
              <p:cNvCxnSpPr>
                <a:stCxn id="69" idx="4"/>
                <a:endCxn id="7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48">
                <a:extLst>
                  <a:ext uri="{FF2B5EF4-FFF2-40B4-BE49-F238E27FC236}">
                    <a16:creationId xmlns:a16="http://schemas.microsoft.com/office/drawing/2014/main" id="{303062AF-0D43-D949-9B9F-EE7678783EB4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84" name="TextBox 49">
                <a:extLst>
                  <a:ext uri="{FF2B5EF4-FFF2-40B4-BE49-F238E27FC236}">
                    <a16:creationId xmlns:a16="http://schemas.microsoft.com/office/drawing/2014/main" id="{34D7C77A-8550-E445-B627-F0EB852629FB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5" name="TextBox 53">
                <a:extLst>
                  <a:ext uri="{FF2B5EF4-FFF2-40B4-BE49-F238E27FC236}">
                    <a16:creationId xmlns:a16="http://schemas.microsoft.com/office/drawing/2014/main" id="{82A81FD2-460E-C745-AE40-A8639E9DEF18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410EE76B-6911-EE4F-A387-602ECBF59B71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7" name="TextBox 55">
                <a:extLst>
                  <a:ext uri="{FF2B5EF4-FFF2-40B4-BE49-F238E27FC236}">
                    <a16:creationId xmlns:a16="http://schemas.microsoft.com/office/drawing/2014/main" id="{7055F753-9EDF-9640-9466-50B10C99E4BB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88" name="TextBox 56">
                <a:extLst>
                  <a:ext uri="{FF2B5EF4-FFF2-40B4-BE49-F238E27FC236}">
                    <a16:creationId xmlns:a16="http://schemas.microsoft.com/office/drawing/2014/main" id="{A1B1F430-A5FE-5646-BAE0-197128FDD272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64" name="Straight Connector 43">
              <a:extLst>
                <a:ext uri="{FF2B5EF4-FFF2-40B4-BE49-F238E27FC236}">
                  <a16:creationId xmlns:a16="http://schemas.microsoft.com/office/drawing/2014/main" id="{B436323E-A688-B347-9BB4-046DC06C0E0D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4">
              <a:extLst>
                <a:ext uri="{FF2B5EF4-FFF2-40B4-BE49-F238E27FC236}">
                  <a16:creationId xmlns:a16="http://schemas.microsoft.com/office/drawing/2014/main" id="{883660E0-9054-EF46-B49A-9E45B743C358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078153CE-4127-3244-A205-CA867DE93BB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67" name="Straight Connector 34">
              <a:extLst>
                <a:ext uri="{FF2B5EF4-FFF2-40B4-BE49-F238E27FC236}">
                  <a16:creationId xmlns:a16="http://schemas.microsoft.com/office/drawing/2014/main" id="{5B0BCDE0-F560-5542-AC0F-45133236FDF8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86E263C8-D78A-8547-8AC6-230D3B8F6F8F}"/>
              </a:ext>
            </a:extLst>
          </p:cNvPr>
          <p:cNvSpPr/>
          <p:nvPr/>
        </p:nvSpPr>
        <p:spPr>
          <a:xfrm>
            <a:off x="5910966" y="3331341"/>
            <a:ext cx="237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altLang="zh-TW" sz="1800">
              <a:solidFill>
                <a:srgbClr val="FFC000"/>
              </a:solidFill>
            </a:endParaRPr>
          </a:p>
          <a:p>
            <a:pPr algn="ctr"/>
            <a:endParaRPr lang="en-US" sz="180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E7704E0-DC60-6643-8FCA-E75097425DB1}"/>
              </a:ext>
            </a:extLst>
          </p:cNvPr>
          <p:cNvGrpSpPr/>
          <p:nvPr/>
        </p:nvGrpSpPr>
        <p:grpSpPr>
          <a:xfrm>
            <a:off x="539552" y="3632361"/>
            <a:ext cx="4760782" cy="2828900"/>
            <a:chOff x="539552" y="3632361"/>
            <a:chExt cx="4760782" cy="2828900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24CD773-7575-9649-8761-3975139FDD31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2828900"/>
              <a:chOff x="398119" y="2271626"/>
              <a:chExt cx="4760782" cy="2828900"/>
            </a:xfrm>
          </p:grpSpPr>
          <p:sp>
            <p:nvSpPr>
              <p:cNvPr id="68" name="Oval 7">
                <a:extLst>
                  <a:ext uri="{FF2B5EF4-FFF2-40B4-BE49-F238E27FC236}">
                    <a16:creationId xmlns:a16="http://schemas.microsoft.com/office/drawing/2014/main" id="{577DD55C-B6B5-1D40-AA30-0D1146B56A4D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69" name="Oval 8">
                <a:extLst>
                  <a:ext uri="{FF2B5EF4-FFF2-40B4-BE49-F238E27FC236}">
                    <a16:creationId xmlns:a16="http://schemas.microsoft.com/office/drawing/2014/main" id="{0A853D47-4BF7-D94E-ACA5-72EE267262D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70" name="Straight Connector 9">
                <a:extLst>
                  <a:ext uri="{FF2B5EF4-FFF2-40B4-BE49-F238E27FC236}">
                    <a16:creationId xmlns:a16="http://schemas.microsoft.com/office/drawing/2014/main" id="{F4CE1D87-5EC3-8E4C-BD5B-C3F27176DB33}"/>
                  </a:ext>
                </a:extLst>
              </p:cNvPr>
              <p:cNvCxnSpPr>
                <a:stCxn id="68" idx="7"/>
                <a:endCxn id="6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12776C7-0625-D24D-8F3D-11566F90701A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72" name="Oval 15">
                <a:extLst>
                  <a:ext uri="{FF2B5EF4-FFF2-40B4-BE49-F238E27FC236}">
                    <a16:creationId xmlns:a16="http://schemas.microsoft.com/office/drawing/2014/main" id="{A91875C3-F161-DC49-BDAA-0139483D1D98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73" name="Straight Connector 16">
                <a:extLst>
                  <a:ext uri="{FF2B5EF4-FFF2-40B4-BE49-F238E27FC236}">
                    <a16:creationId xmlns:a16="http://schemas.microsoft.com/office/drawing/2014/main" id="{B636FE4D-5318-7D47-9D9A-989CC9A0132C}"/>
                  </a:ext>
                </a:extLst>
              </p:cNvPr>
              <p:cNvCxnSpPr>
                <a:stCxn id="68" idx="5"/>
                <a:endCxn id="7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25">
                <a:extLst>
                  <a:ext uri="{FF2B5EF4-FFF2-40B4-BE49-F238E27FC236}">
                    <a16:creationId xmlns:a16="http://schemas.microsoft.com/office/drawing/2014/main" id="{0BB85D0A-A83D-354A-A230-B53DC0EA520D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76" name="Oval 26">
                <a:extLst>
                  <a:ext uri="{FF2B5EF4-FFF2-40B4-BE49-F238E27FC236}">
                    <a16:creationId xmlns:a16="http://schemas.microsoft.com/office/drawing/2014/main" id="{1C464CED-4164-F54A-9B42-29EDB911A9B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77" name="Oval 27">
                <a:extLst>
                  <a:ext uri="{FF2B5EF4-FFF2-40B4-BE49-F238E27FC236}">
                    <a16:creationId xmlns:a16="http://schemas.microsoft.com/office/drawing/2014/main" id="{17FFBFE5-59F9-B743-8959-A259E946226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78" name="Straight Connector 28">
                <a:extLst>
                  <a:ext uri="{FF2B5EF4-FFF2-40B4-BE49-F238E27FC236}">
                    <a16:creationId xmlns:a16="http://schemas.microsoft.com/office/drawing/2014/main" id="{1C2E62A0-8C1B-DB40-A83B-5A011725F221}"/>
                  </a:ext>
                </a:extLst>
              </p:cNvPr>
              <p:cNvCxnSpPr>
                <a:stCxn id="75" idx="5"/>
                <a:endCxn id="7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1">
                <a:extLst>
                  <a:ext uri="{FF2B5EF4-FFF2-40B4-BE49-F238E27FC236}">
                    <a16:creationId xmlns:a16="http://schemas.microsoft.com/office/drawing/2014/main" id="{8689AEB2-70CF-C843-9143-0196C991F162}"/>
                  </a:ext>
                </a:extLst>
              </p:cNvPr>
              <p:cNvCxnSpPr>
                <a:stCxn id="76" idx="7"/>
                <a:endCxn id="7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4">
                <a:extLst>
                  <a:ext uri="{FF2B5EF4-FFF2-40B4-BE49-F238E27FC236}">
                    <a16:creationId xmlns:a16="http://schemas.microsoft.com/office/drawing/2014/main" id="{5D79F597-8985-1D4A-9768-71DB4A07BCCC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7">
                <a:extLst>
                  <a:ext uri="{FF2B5EF4-FFF2-40B4-BE49-F238E27FC236}">
                    <a16:creationId xmlns:a16="http://schemas.microsoft.com/office/drawing/2014/main" id="{DF5DCFF7-AA09-574C-9B32-2868D0693814}"/>
                  </a:ext>
                </a:extLst>
              </p:cNvPr>
              <p:cNvCxnSpPr>
                <a:stCxn id="72" idx="6"/>
                <a:endCxn id="7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56682560-4946-EF48-8F91-B96ABF497DC3}"/>
                  </a:ext>
                </a:extLst>
              </p:cNvPr>
              <p:cNvCxnSpPr>
                <a:stCxn id="69" idx="4"/>
                <a:endCxn id="7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49">
                <a:extLst>
                  <a:ext uri="{FF2B5EF4-FFF2-40B4-BE49-F238E27FC236}">
                    <a16:creationId xmlns:a16="http://schemas.microsoft.com/office/drawing/2014/main" id="{34D7C77A-8550-E445-B627-F0EB852629FB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5" name="TextBox 53">
                <a:extLst>
                  <a:ext uri="{FF2B5EF4-FFF2-40B4-BE49-F238E27FC236}">
                    <a16:creationId xmlns:a16="http://schemas.microsoft.com/office/drawing/2014/main" id="{82A81FD2-460E-C745-AE40-A8639E9DEF18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410EE76B-6911-EE4F-A387-602ECBF59B71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7" name="TextBox 55">
                <a:extLst>
                  <a:ext uri="{FF2B5EF4-FFF2-40B4-BE49-F238E27FC236}">
                    <a16:creationId xmlns:a16="http://schemas.microsoft.com/office/drawing/2014/main" id="{7055F753-9EDF-9640-9466-50B10C99E4BB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</p:grpSp>
        <p:cxnSp>
          <p:nvCxnSpPr>
            <p:cNvPr id="64" name="Straight Connector 43">
              <a:extLst>
                <a:ext uri="{FF2B5EF4-FFF2-40B4-BE49-F238E27FC236}">
                  <a16:creationId xmlns:a16="http://schemas.microsoft.com/office/drawing/2014/main" id="{B436323E-A688-B347-9BB4-046DC06C0E0D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4">
              <a:extLst>
                <a:ext uri="{FF2B5EF4-FFF2-40B4-BE49-F238E27FC236}">
                  <a16:creationId xmlns:a16="http://schemas.microsoft.com/office/drawing/2014/main" id="{883660E0-9054-EF46-B49A-9E45B743C358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078153CE-4127-3244-A205-CA867DE93BB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67" name="Straight Connector 34">
              <a:extLst>
                <a:ext uri="{FF2B5EF4-FFF2-40B4-BE49-F238E27FC236}">
                  <a16:creationId xmlns:a16="http://schemas.microsoft.com/office/drawing/2014/main" id="{5B0BCDE0-F560-5542-AC0F-45133236FDF8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35628D61-DD02-384B-A227-7EBC703DE68D}"/>
              </a:ext>
            </a:extLst>
          </p:cNvPr>
          <p:cNvSpPr txBox="1"/>
          <p:nvPr/>
        </p:nvSpPr>
        <p:spPr>
          <a:xfrm>
            <a:off x="633994" y="558590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1</a:t>
            </a:r>
            <a:r>
              <a:rPr lang="en-US" altLang="zh-TW" b="1"/>
              <a:t> (</a:t>
            </a:r>
            <a:r>
              <a:rPr lang="en-US" altLang="zh-TW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altLang="zh-TW" b="1"/>
              <a:t>)</a:t>
            </a:r>
          </a:p>
        </p:txBody>
      </p:sp>
      <p:sp>
        <p:nvSpPr>
          <p:cNvPr id="33" name="TextBox 48">
            <a:extLst>
              <a:ext uri="{FF2B5EF4-FFF2-40B4-BE49-F238E27FC236}">
                <a16:creationId xmlns:a16="http://schemas.microsoft.com/office/drawing/2014/main" id="{FB50DFCD-31B6-6E48-A29E-C607C0159AB4}"/>
              </a:ext>
            </a:extLst>
          </p:cNvPr>
          <p:cNvSpPr txBox="1"/>
          <p:nvPr/>
        </p:nvSpPr>
        <p:spPr>
          <a:xfrm>
            <a:off x="2379546" y="62089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3</a:t>
            </a:r>
            <a:r>
              <a:rPr lang="en-US" b="1"/>
              <a:t> (</a:t>
            </a:r>
            <a:r>
              <a:rPr lang="en-US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b="1"/>
              <a:t>)</a:t>
            </a: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40724D77-F053-6A4B-AE53-7BFA5F791603}"/>
              </a:ext>
            </a:extLst>
          </p:cNvPr>
          <p:cNvSpPr txBox="1"/>
          <p:nvPr/>
        </p:nvSpPr>
        <p:spPr>
          <a:xfrm>
            <a:off x="4321252" y="557387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3</a:t>
            </a:r>
            <a:r>
              <a:rPr lang="en-US" altLang="zh-TW" b="1"/>
              <a:t> (</a:t>
            </a:r>
            <a:r>
              <a:rPr lang="en-US" altLang="zh-TW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altLang="zh-TW" b="1"/>
              <a:t>)</a:t>
            </a:r>
          </a:p>
        </p:txBody>
      </p:sp>
      <p:sp>
        <p:nvSpPr>
          <p:cNvPr id="35" name="L-Shape 6">
            <a:extLst>
              <a:ext uri="{FF2B5EF4-FFF2-40B4-BE49-F238E27FC236}">
                <a16:creationId xmlns:a16="http://schemas.microsoft.com/office/drawing/2014/main" id="{C06BCC6E-DD21-F446-B04E-183A3848DD53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9630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59788" y="4236434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D21EA81-C912-1747-93E7-D9FA391E8937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D5E14D4-6A46-8D4A-8941-9D0EB177F07E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54B951FE-A49F-C748-AB0C-F44C8D6A8BA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0B9F5DF-DF1F-0C41-80BF-BF746244E15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05" name="Straight Connector 9">
                <a:extLst>
                  <a:ext uri="{FF2B5EF4-FFF2-40B4-BE49-F238E27FC236}">
                    <a16:creationId xmlns:a16="http://schemas.microsoft.com/office/drawing/2014/main" id="{0BE8E934-947D-B149-B88C-816D58E49A98}"/>
                  </a:ext>
                </a:extLst>
              </p:cNvPr>
              <p:cNvCxnSpPr>
                <a:stCxn id="103" idx="7"/>
                <a:endCxn id="10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">
                <a:extLst>
                  <a:ext uri="{FF2B5EF4-FFF2-40B4-BE49-F238E27FC236}">
                    <a16:creationId xmlns:a16="http://schemas.microsoft.com/office/drawing/2014/main" id="{5C47115E-9B7F-F248-8D4F-1674B7A8C5E2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07" name="Oval 15">
                <a:extLst>
                  <a:ext uri="{FF2B5EF4-FFF2-40B4-BE49-F238E27FC236}">
                    <a16:creationId xmlns:a16="http://schemas.microsoft.com/office/drawing/2014/main" id="{C43D749E-98A1-C846-BEB1-4463A91D3069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08" name="Straight Connector 16">
                <a:extLst>
                  <a:ext uri="{FF2B5EF4-FFF2-40B4-BE49-F238E27FC236}">
                    <a16:creationId xmlns:a16="http://schemas.microsoft.com/office/drawing/2014/main" id="{2869C104-964A-9449-B242-385060132B70}"/>
                  </a:ext>
                </a:extLst>
              </p:cNvPr>
              <p:cNvCxnSpPr>
                <a:stCxn id="103" idx="5"/>
                <a:endCxn id="10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9A06C385-6652-314D-A387-33421D8394E0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10" name="Oval 25">
                <a:extLst>
                  <a:ext uri="{FF2B5EF4-FFF2-40B4-BE49-F238E27FC236}">
                    <a16:creationId xmlns:a16="http://schemas.microsoft.com/office/drawing/2014/main" id="{71559E04-AC49-1245-8A12-73F65B6B8B9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11" name="Oval 26">
                <a:extLst>
                  <a:ext uri="{FF2B5EF4-FFF2-40B4-BE49-F238E27FC236}">
                    <a16:creationId xmlns:a16="http://schemas.microsoft.com/office/drawing/2014/main" id="{7F768459-FD8B-304F-899A-84849427F31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12" name="Oval 27">
                <a:extLst>
                  <a:ext uri="{FF2B5EF4-FFF2-40B4-BE49-F238E27FC236}">
                    <a16:creationId xmlns:a16="http://schemas.microsoft.com/office/drawing/2014/main" id="{E9186234-DE34-934E-97E2-457770E25652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13" name="Straight Connector 28">
                <a:extLst>
                  <a:ext uri="{FF2B5EF4-FFF2-40B4-BE49-F238E27FC236}">
                    <a16:creationId xmlns:a16="http://schemas.microsoft.com/office/drawing/2014/main" id="{056E45D0-D97C-5841-8A6B-40ECE2D5A4C1}"/>
                  </a:ext>
                </a:extLst>
              </p:cNvPr>
              <p:cNvCxnSpPr>
                <a:stCxn id="110" idx="5"/>
                <a:endCxn id="11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ACB7D364-EF59-704D-95BC-4CBA777FDBF1}"/>
                  </a:ext>
                </a:extLst>
              </p:cNvPr>
              <p:cNvCxnSpPr>
                <a:stCxn id="111" idx="7"/>
                <a:endCxn id="112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4">
                <a:extLst>
                  <a:ext uri="{FF2B5EF4-FFF2-40B4-BE49-F238E27FC236}">
                    <a16:creationId xmlns:a16="http://schemas.microsoft.com/office/drawing/2014/main" id="{1D1A543B-8718-024C-835D-ADD769BEFA2D}"/>
                  </a:ext>
                </a:extLst>
              </p:cNvPr>
              <p:cNvCxnSpPr>
                <a:cxnSpLocks/>
                <a:stCxn id="104" idx="6"/>
                <a:endCxn id="4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7">
                <a:extLst>
                  <a:ext uri="{FF2B5EF4-FFF2-40B4-BE49-F238E27FC236}">
                    <a16:creationId xmlns:a16="http://schemas.microsoft.com/office/drawing/2014/main" id="{09DCD086-A28F-E74D-8348-6BD27C410CAD}"/>
                  </a:ext>
                </a:extLst>
              </p:cNvPr>
              <p:cNvCxnSpPr>
                <a:stCxn id="107" idx="6"/>
                <a:endCxn id="11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40">
                <a:extLst>
                  <a:ext uri="{FF2B5EF4-FFF2-40B4-BE49-F238E27FC236}">
                    <a16:creationId xmlns:a16="http://schemas.microsoft.com/office/drawing/2014/main" id="{E57DEE85-5DDD-9645-BC15-5D76F1D92E23}"/>
                  </a:ext>
                </a:extLst>
              </p:cNvPr>
              <p:cNvCxnSpPr>
                <a:stCxn id="104" idx="4"/>
                <a:endCxn id="10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48">
                <a:extLst>
                  <a:ext uri="{FF2B5EF4-FFF2-40B4-BE49-F238E27FC236}">
                    <a16:creationId xmlns:a16="http://schemas.microsoft.com/office/drawing/2014/main" id="{8BB6A968-1587-D54C-B05F-ACE64D1E1F6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F2393EF3-955B-7E4D-ADC6-95CAF904827E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1" name="TextBox 53">
                <a:extLst>
                  <a:ext uri="{FF2B5EF4-FFF2-40B4-BE49-F238E27FC236}">
                    <a16:creationId xmlns:a16="http://schemas.microsoft.com/office/drawing/2014/main" id="{C5FF4C2C-2A58-DA49-A05A-9F5584A3190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2" name="TextBox 54">
                <a:extLst>
                  <a:ext uri="{FF2B5EF4-FFF2-40B4-BE49-F238E27FC236}">
                    <a16:creationId xmlns:a16="http://schemas.microsoft.com/office/drawing/2014/main" id="{100B4EE1-D7B3-2A41-B808-C37E6A35474F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3" name="TextBox 55">
                <a:extLst>
                  <a:ext uri="{FF2B5EF4-FFF2-40B4-BE49-F238E27FC236}">
                    <a16:creationId xmlns:a16="http://schemas.microsoft.com/office/drawing/2014/main" id="{3EE60C60-EC53-F74A-9148-71EBACE522EF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24" name="TextBox 56">
                <a:extLst>
                  <a:ext uri="{FF2B5EF4-FFF2-40B4-BE49-F238E27FC236}">
                    <a16:creationId xmlns:a16="http://schemas.microsoft.com/office/drawing/2014/main" id="{ACD4850E-1A27-7541-87E7-2A814054CEAA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25" name="Straight Connector 37">
                <a:extLst>
                  <a:ext uri="{FF2B5EF4-FFF2-40B4-BE49-F238E27FC236}">
                    <a16:creationId xmlns:a16="http://schemas.microsoft.com/office/drawing/2014/main" id="{47BDA1B0-F55D-F847-BA12-00A16F9BD01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A1D31B7-28A1-3A4F-B6F0-A9B404D6620D}"/>
                </a:ext>
              </a:extLst>
            </p:cNvPr>
            <p:cNvCxnSpPr>
              <a:cxnSpLocks/>
              <a:stCxn id="110" idx="4"/>
              <a:endCxn id="11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4">
              <a:extLst>
                <a:ext uri="{FF2B5EF4-FFF2-40B4-BE49-F238E27FC236}">
                  <a16:creationId xmlns:a16="http://schemas.microsoft.com/office/drawing/2014/main" id="{80803EDE-18E2-DE46-B56F-AD8B4A7083E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2610A-32A3-C24A-8D50-4E73B1650D3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5E8F6954-3D56-0C43-9F63-B63C23E51A53}"/>
                </a:ext>
              </a:extLst>
            </p:cNvPr>
            <p:cNvCxnSpPr>
              <a:cxnSpLocks/>
              <a:stCxn id="48" idx="6"/>
              <a:endCxn id="11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402844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59788" y="4236434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D21EA81-C912-1747-93E7-D9FA391E8937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D5E14D4-6A46-8D4A-8941-9D0EB177F07E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54B951FE-A49F-C748-AB0C-F44C8D6A8BA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0B9F5DF-DF1F-0C41-80BF-BF746244E15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05" name="Straight Connector 9">
                <a:extLst>
                  <a:ext uri="{FF2B5EF4-FFF2-40B4-BE49-F238E27FC236}">
                    <a16:creationId xmlns:a16="http://schemas.microsoft.com/office/drawing/2014/main" id="{0BE8E934-947D-B149-B88C-816D58E49A98}"/>
                  </a:ext>
                </a:extLst>
              </p:cNvPr>
              <p:cNvCxnSpPr>
                <a:stCxn id="103" idx="7"/>
                <a:endCxn id="10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">
                <a:extLst>
                  <a:ext uri="{FF2B5EF4-FFF2-40B4-BE49-F238E27FC236}">
                    <a16:creationId xmlns:a16="http://schemas.microsoft.com/office/drawing/2014/main" id="{5C47115E-9B7F-F248-8D4F-1674B7A8C5E2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07" name="Oval 15">
                <a:extLst>
                  <a:ext uri="{FF2B5EF4-FFF2-40B4-BE49-F238E27FC236}">
                    <a16:creationId xmlns:a16="http://schemas.microsoft.com/office/drawing/2014/main" id="{C43D749E-98A1-C846-BEB1-4463A91D3069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08" name="Straight Connector 16">
                <a:extLst>
                  <a:ext uri="{FF2B5EF4-FFF2-40B4-BE49-F238E27FC236}">
                    <a16:creationId xmlns:a16="http://schemas.microsoft.com/office/drawing/2014/main" id="{2869C104-964A-9449-B242-385060132B70}"/>
                  </a:ext>
                </a:extLst>
              </p:cNvPr>
              <p:cNvCxnSpPr>
                <a:stCxn id="103" idx="5"/>
                <a:endCxn id="10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9A06C385-6652-314D-A387-33421D8394E0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10" name="Oval 25">
                <a:extLst>
                  <a:ext uri="{FF2B5EF4-FFF2-40B4-BE49-F238E27FC236}">
                    <a16:creationId xmlns:a16="http://schemas.microsoft.com/office/drawing/2014/main" id="{71559E04-AC49-1245-8A12-73F65B6B8B9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11" name="Oval 26">
                <a:extLst>
                  <a:ext uri="{FF2B5EF4-FFF2-40B4-BE49-F238E27FC236}">
                    <a16:creationId xmlns:a16="http://schemas.microsoft.com/office/drawing/2014/main" id="{7F768459-FD8B-304F-899A-84849427F31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12" name="Oval 27">
                <a:extLst>
                  <a:ext uri="{FF2B5EF4-FFF2-40B4-BE49-F238E27FC236}">
                    <a16:creationId xmlns:a16="http://schemas.microsoft.com/office/drawing/2014/main" id="{E9186234-DE34-934E-97E2-457770E25652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13" name="Straight Connector 28">
                <a:extLst>
                  <a:ext uri="{FF2B5EF4-FFF2-40B4-BE49-F238E27FC236}">
                    <a16:creationId xmlns:a16="http://schemas.microsoft.com/office/drawing/2014/main" id="{056E45D0-D97C-5841-8A6B-40ECE2D5A4C1}"/>
                  </a:ext>
                </a:extLst>
              </p:cNvPr>
              <p:cNvCxnSpPr>
                <a:stCxn id="110" idx="5"/>
                <a:endCxn id="11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ACB7D364-EF59-704D-95BC-4CBA777FDBF1}"/>
                  </a:ext>
                </a:extLst>
              </p:cNvPr>
              <p:cNvCxnSpPr>
                <a:stCxn id="111" idx="7"/>
                <a:endCxn id="112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4">
                <a:extLst>
                  <a:ext uri="{FF2B5EF4-FFF2-40B4-BE49-F238E27FC236}">
                    <a16:creationId xmlns:a16="http://schemas.microsoft.com/office/drawing/2014/main" id="{1D1A543B-8718-024C-835D-ADD769BEFA2D}"/>
                  </a:ext>
                </a:extLst>
              </p:cNvPr>
              <p:cNvCxnSpPr>
                <a:cxnSpLocks/>
                <a:stCxn id="104" idx="6"/>
                <a:endCxn id="4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7">
                <a:extLst>
                  <a:ext uri="{FF2B5EF4-FFF2-40B4-BE49-F238E27FC236}">
                    <a16:creationId xmlns:a16="http://schemas.microsoft.com/office/drawing/2014/main" id="{09DCD086-A28F-E74D-8348-6BD27C410CAD}"/>
                  </a:ext>
                </a:extLst>
              </p:cNvPr>
              <p:cNvCxnSpPr>
                <a:stCxn id="107" idx="6"/>
                <a:endCxn id="11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40">
                <a:extLst>
                  <a:ext uri="{FF2B5EF4-FFF2-40B4-BE49-F238E27FC236}">
                    <a16:creationId xmlns:a16="http://schemas.microsoft.com/office/drawing/2014/main" id="{E57DEE85-5DDD-9645-BC15-5D76F1D92E23}"/>
                  </a:ext>
                </a:extLst>
              </p:cNvPr>
              <p:cNvCxnSpPr>
                <a:stCxn id="104" idx="4"/>
                <a:endCxn id="10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48">
                <a:extLst>
                  <a:ext uri="{FF2B5EF4-FFF2-40B4-BE49-F238E27FC236}">
                    <a16:creationId xmlns:a16="http://schemas.microsoft.com/office/drawing/2014/main" id="{8BB6A968-1587-D54C-B05F-ACE64D1E1F6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F2393EF3-955B-7E4D-ADC6-95CAF904827E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1" name="TextBox 53">
                <a:extLst>
                  <a:ext uri="{FF2B5EF4-FFF2-40B4-BE49-F238E27FC236}">
                    <a16:creationId xmlns:a16="http://schemas.microsoft.com/office/drawing/2014/main" id="{C5FF4C2C-2A58-DA49-A05A-9F5584A3190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2" name="TextBox 54">
                <a:extLst>
                  <a:ext uri="{FF2B5EF4-FFF2-40B4-BE49-F238E27FC236}">
                    <a16:creationId xmlns:a16="http://schemas.microsoft.com/office/drawing/2014/main" id="{100B4EE1-D7B3-2A41-B808-C37E6A35474F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3" name="TextBox 55">
                <a:extLst>
                  <a:ext uri="{FF2B5EF4-FFF2-40B4-BE49-F238E27FC236}">
                    <a16:creationId xmlns:a16="http://schemas.microsoft.com/office/drawing/2014/main" id="{3EE60C60-EC53-F74A-9148-71EBACE522EF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24" name="TextBox 56">
                <a:extLst>
                  <a:ext uri="{FF2B5EF4-FFF2-40B4-BE49-F238E27FC236}">
                    <a16:creationId xmlns:a16="http://schemas.microsoft.com/office/drawing/2014/main" id="{ACD4850E-1A27-7541-87E7-2A814054CEAA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25" name="Straight Connector 37">
                <a:extLst>
                  <a:ext uri="{FF2B5EF4-FFF2-40B4-BE49-F238E27FC236}">
                    <a16:creationId xmlns:a16="http://schemas.microsoft.com/office/drawing/2014/main" id="{47BDA1B0-F55D-F847-BA12-00A16F9BD01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A1D31B7-28A1-3A4F-B6F0-A9B404D6620D}"/>
                </a:ext>
              </a:extLst>
            </p:cNvPr>
            <p:cNvCxnSpPr>
              <a:cxnSpLocks/>
              <a:stCxn id="110" idx="4"/>
              <a:endCxn id="11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4">
              <a:extLst>
                <a:ext uri="{FF2B5EF4-FFF2-40B4-BE49-F238E27FC236}">
                  <a16:creationId xmlns:a16="http://schemas.microsoft.com/office/drawing/2014/main" id="{80803EDE-18E2-DE46-B56F-AD8B4A7083E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2610A-32A3-C24A-8D50-4E73B1650D3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5E8F6954-3D56-0C43-9F63-B63C23E51A53}"/>
                </a:ext>
              </a:extLst>
            </p:cNvPr>
            <p:cNvCxnSpPr>
              <a:cxnSpLocks/>
              <a:stCxn id="48" idx="6"/>
              <a:endCxn id="11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EC036C6B-993F-F548-B471-C49662F8EEE4}"/>
              </a:ext>
            </a:extLst>
          </p:cNvPr>
          <p:cNvSpPr/>
          <p:nvPr/>
        </p:nvSpPr>
        <p:spPr>
          <a:xfrm>
            <a:off x="4572000" y="6168579"/>
            <a:ext cx="4192092" cy="540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The third flow will be rejected</a:t>
            </a:r>
            <a:endParaRPr kumimoji="1" lang="zh-TW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27112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10262</TotalTime>
  <Words>3609</Words>
  <Application>Microsoft Macintosh PowerPoint</Application>
  <PresentationFormat>On-screen Show (4:3)</PresentationFormat>
  <Paragraphs>843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Buxton Sketch</vt:lpstr>
      <vt:lpstr>LingWai SC Medium</vt:lpstr>
      <vt:lpstr>微軟正黑體</vt:lpstr>
      <vt:lpstr>黑体</vt:lpstr>
      <vt:lpstr>Arial</vt:lpstr>
      <vt:lpstr>Cambria Math</vt:lpstr>
      <vt:lpstr>Candara</vt:lpstr>
      <vt:lpstr>Jokerman</vt:lpstr>
      <vt:lpstr>Monotype Sorts</vt:lpstr>
      <vt:lpstr>Plantagenet Cherokee</vt:lpstr>
      <vt:lpstr>Times New Roman</vt:lpstr>
      <vt:lpstr>Office 佈景主題</vt:lpstr>
      <vt:lpstr>PowerPoint Presentation</vt:lpstr>
      <vt:lpstr>Data Center</vt:lpstr>
      <vt:lpstr>Switches</vt:lpstr>
      <vt:lpstr>SDN-enabled Switches</vt:lpstr>
      <vt:lpstr>Installing Rules in the SDN-enabled Switches</vt:lpstr>
      <vt:lpstr>The Routing Problem</vt:lpstr>
      <vt:lpstr>The Routing Problem</vt:lpstr>
      <vt:lpstr>The Routing Problem</vt:lpstr>
      <vt:lpstr>The Routing Problem</vt:lpstr>
      <vt:lpstr>The Routing Problem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The Online Routing Problem</vt:lpstr>
      <vt:lpstr>Another Difficulty: TCAM Limit</vt:lpstr>
      <vt:lpstr>Remedy the Issue: Segment Routing</vt:lpstr>
      <vt:lpstr>Remedy the Issue: Segment Routing</vt:lpstr>
      <vt:lpstr>Remedy the Issue: Segment Routing</vt:lpstr>
      <vt:lpstr>Remedy the Issue: Segment Routing</vt:lpstr>
      <vt:lpstr>Remedy the Issue: Segment Routing</vt:lpstr>
      <vt:lpstr>Online 2-Segment Routing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Breaking a Tie  All-pair shortest paths</vt:lpstr>
      <vt:lpstr>Breaking a Tie  Choosing 2-Segment Routing Path</vt:lpstr>
      <vt:lpstr>Breaking a Tie  Choosing 2-Segment Routing Path</vt:lpstr>
      <vt:lpstr>Breaking a Tie  Choosing 2-Segment Routing Path</vt:lpstr>
      <vt:lpstr>Programming Project #3: Accept or reject a flow with 2-segment routing</vt:lpstr>
      <vt:lpstr>Discussion</vt:lpstr>
      <vt:lpstr>Input Sample: use scanf</vt:lpstr>
      <vt:lpstr>Input Sample: use scanf</vt:lpstr>
      <vt:lpstr>Input Sample: use printf</vt:lpstr>
      <vt:lpstr>Output Sample: use printf</vt:lpstr>
      <vt:lpstr>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Microsoft Office User</cp:lastModifiedBy>
  <cp:revision>770</cp:revision>
  <dcterms:created xsi:type="dcterms:W3CDTF">1995-06-02T22:16:36Z</dcterms:created>
  <dcterms:modified xsi:type="dcterms:W3CDTF">2019-12-02T16:11:45Z</dcterms:modified>
</cp:coreProperties>
</file>